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4"/>
  </p:notesMasterIdLst>
  <p:sldIdLst>
    <p:sldId id="335" r:id="rId2"/>
    <p:sldId id="336" r:id="rId3"/>
    <p:sldId id="337" r:id="rId4"/>
    <p:sldId id="349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38" r:id="rId13"/>
    <p:sldId id="305" r:id="rId14"/>
    <p:sldId id="341" r:id="rId15"/>
    <p:sldId id="342" r:id="rId16"/>
    <p:sldId id="343" r:id="rId17"/>
    <p:sldId id="344" r:id="rId18"/>
    <p:sldId id="347" r:id="rId19"/>
    <p:sldId id="345" r:id="rId20"/>
    <p:sldId id="346" r:id="rId21"/>
    <p:sldId id="339" r:id="rId22"/>
    <p:sldId id="348" r:id="rId23"/>
  </p:sldIdLst>
  <p:sldSz cx="12192000" cy="6858000"/>
  <p:notesSz cx="6858000" cy="9144000"/>
  <p:embeddedFontLst>
    <p:embeddedFont>
      <p:font typeface="맑은 고딕" pitchFamily="50" charset="-127"/>
      <p:regular r:id="rId25"/>
      <p:bold r:id="rId26"/>
    </p:embeddedFont>
    <p:embeddedFont>
      <p:font typeface="Cambria Math" pitchFamily="18" charset="0"/>
      <p:regular r:id="rId27"/>
    </p:embeddedFont>
    <p:embeddedFont>
      <p:font typeface="다음_SemiBold" pitchFamily="2" charset="-127"/>
      <p:regular r:id="rId28"/>
    </p:embeddedFont>
    <p:embeddedFont>
      <p:font typeface="다음_Regular" pitchFamily="2" charset="-127"/>
      <p:regular r:id="rId29"/>
    </p:embeddedFont>
    <p:embeddedFont>
      <p:font typeface="나눔바른고딕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6C61"/>
    <a:srgbClr val="4E79A7"/>
    <a:srgbClr val="F2F7FC"/>
    <a:srgbClr val="E15759"/>
    <a:srgbClr val="CA4E50"/>
    <a:srgbClr val="466D96"/>
    <a:srgbClr val="F15F5F"/>
    <a:srgbClr val="F74335"/>
    <a:srgbClr val="7FD1BD"/>
    <a:srgbClr val="5D78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2086" autoAdjust="0"/>
  </p:normalViewPr>
  <p:slideViewPr>
    <p:cSldViewPr snapToGrid="0">
      <p:cViewPr>
        <p:scale>
          <a:sx n="66" d="100"/>
          <a:sy n="66" d="100"/>
        </p:scale>
        <p:origin x="-858" y="-12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41B51E-61FF-4DF1-BEE2-ABCFEADBC0EC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E99822-462F-4E9D-93AE-7DA3C86645C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29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7706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52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279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747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13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6092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766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863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99822-462F-4E9D-93AE-7DA3C86645C0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919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D13026-01A0-4A8B-B424-6C89211A7877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82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92521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4CF8131-1E34-4AD2-9AAB-655E2B352C9B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96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AA0E21-28E5-4558-9212-57B183E71089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8642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49500" y="3049433"/>
            <a:ext cx="7493000" cy="754988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dist">
              <a:lnSpc>
                <a:spcPct val="100000"/>
              </a:lnSpc>
              <a:buFont typeface="Arial" panose="020B0604020202020204" pitchFamily="34" charset="0"/>
              <a:buNone/>
              <a:defRPr sz="3400" b="1" baseline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BLACK AND WHITE BASIC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9500" y="3942925"/>
            <a:ext cx="7493000" cy="457626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buFont typeface="Arial" panose="020B0604020202020204" pitchFamily="34" charset="0"/>
              <a:buNone/>
              <a:defRPr sz="16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ADSTORE POWERPOINT TEMPLATE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5440" y="4944685"/>
            <a:ext cx="1341120" cy="631614"/>
          </a:xfrm>
          <a:prstGeom prst="rect">
            <a:avLst/>
          </a:prstGeom>
        </p:spPr>
        <p:txBody>
          <a:bodyPr anchor="ctr"/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050" kern="1000" spc="-7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B46"/>
                </a:solidFill>
                <a:latin typeface="+mj-ea"/>
                <a:ea typeface="+mj-ea"/>
                <a:cs typeface="+mn-cs"/>
              </a:defRPr>
            </a:lvl1pPr>
          </a:lstStyle>
          <a:p>
            <a:r>
              <a:rPr lang="en-US" altLang="ko-KR"/>
              <a:t>DESIGNED BY</a:t>
            </a:r>
          </a:p>
          <a:p>
            <a:r>
              <a:rPr lang="en-US"/>
              <a:t>L@RGO</a:t>
            </a:r>
          </a:p>
        </p:txBody>
      </p:sp>
      <p:sp>
        <p:nvSpPr>
          <p:cNvPr id="14" name="내용 개체 틀 13"/>
          <p:cNvSpPr>
            <a:spLocks noGrp="1"/>
          </p:cNvSpPr>
          <p:nvPr>
            <p:ph sz="quarter" idx="12" hasCustomPrompt="1"/>
          </p:nvPr>
        </p:nvSpPr>
        <p:spPr>
          <a:xfrm>
            <a:off x="2349500" y="2483503"/>
            <a:ext cx="7493000" cy="450116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ko-KR" altLang="en-US" sz="1600" b="0" baseline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>
              <a:defRPr lang="ko-KR" altLang="en-US" sz="1400" smtClean="0">
                <a:solidFill>
                  <a:schemeClr val="bg1"/>
                </a:solidFill>
              </a:defRPr>
            </a:lvl2pPr>
            <a:lvl3pPr>
              <a:defRPr lang="ko-KR" altLang="en-US" sz="1200" smtClean="0">
                <a:solidFill>
                  <a:schemeClr val="bg1"/>
                </a:solidFill>
              </a:defRPr>
            </a:lvl3pPr>
            <a:lvl4pPr>
              <a:defRPr lang="ko-KR" altLang="en-US" sz="1100" smtClean="0">
                <a:solidFill>
                  <a:schemeClr val="bg1"/>
                </a:solidFill>
              </a:defRPr>
            </a:lvl4pPr>
            <a:lvl5pPr>
              <a:defRPr lang="ko-KR" altLang="en-US" sz="1100">
                <a:solidFill>
                  <a:schemeClr val="bg1"/>
                </a:solidFill>
              </a:defRPr>
            </a:lvl5pPr>
          </a:lstStyle>
          <a:p>
            <a:pPr lvl="0" algn="ctr">
              <a:lnSpc>
                <a:spcPct val="100000"/>
              </a:lnSpc>
              <a:spcBef>
                <a:spcPct val="0"/>
              </a:spcBef>
            </a:pPr>
            <a:r>
              <a:rPr lang="en-US" altLang="ko-KR" dirty="0"/>
              <a:t>YOUR LOGO HERE</a:t>
            </a:r>
            <a:endParaRPr lang="ko-KR" altLang="en-US" dirty="0"/>
          </a:p>
        </p:txBody>
      </p:sp>
      <p:sp>
        <p:nvSpPr>
          <p:cNvPr id="20" name="내용 개체 틀 19"/>
          <p:cNvSpPr>
            <a:spLocks noGrp="1"/>
          </p:cNvSpPr>
          <p:nvPr>
            <p:ph sz="quarter" idx="13" hasCustomPrompt="1"/>
          </p:nvPr>
        </p:nvSpPr>
        <p:spPr>
          <a:xfrm>
            <a:off x="5425018" y="6229350"/>
            <a:ext cx="1341967" cy="62865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2000">
                <a:ln>
                  <a:solidFill>
                    <a:schemeClr val="tx1">
                      <a:alpha val="0"/>
                    </a:schemeClr>
                  </a:solidFill>
                </a:ln>
              </a:defRPr>
            </a:lvl1pPr>
          </a:lstStyle>
          <a:p>
            <a:pPr lvl="0"/>
            <a:r>
              <a:rPr lang="en-US" altLang="ko-KR" dirty="0"/>
              <a:t>LOGO2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30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9252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40F825-C083-480A-B592-B686341E5C9D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744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16CAB-2FCE-4284-8F10-56477C4E8456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02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C3BFD5C-2D8C-4681-B82D-DCA3E8561855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2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8E1E7E-6146-4677-9972-95C3DCFB1769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894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762477A-1907-4953-9ABA-CC06B630D2FE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357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3513761" y="6356350"/>
            <a:ext cx="2743200" cy="365125"/>
          </a:xfrm>
        </p:spPr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6497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955B28-CC8F-4781-BD4A-B3D89BCD1366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7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7632ACF-9309-45B3-9756-D08B56277690}" type="datetime1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495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351376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다음_SemiBold" panose="02000700060000000000" pitchFamily="2" charset="-127"/>
                <a:ea typeface="다음_SemiBold" panose="02000700060000000000" pitchFamily="2" charset="-127"/>
              </a:defRPr>
            </a:lvl1pPr>
          </a:lstStyle>
          <a:p>
            <a:fld id="{C93A6C7E-58C0-452B-B7A5-1C77C15081C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085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80.png"/><Relationship Id="rId4" Type="http://schemas.openxmlformats.org/officeDocument/2006/relationships/image" Target="../media/image7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clrChange>
              <a:clrFrom>
                <a:srgbClr val="F2F3F5"/>
              </a:clrFrom>
              <a:clrTo>
                <a:srgbClr val="F2F3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21446" y="0"/>
            <a:ext cx="6597499" cy="694372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</p:pic>
      <p:sp>
        <p:nvSpPr>
          <p:cNvPr id="2" name="직사각형 1"/>
          <p:cNvSpPr/>
          <p:nvPr/>
        </p:nvSpPr>
        <p:spPr>
          <a:xfrm>
            <a:off x="-48682" y="-76347"/>
            <a:ext cx="12249039" cy="6956765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-21445" y="1844824"/>
            <a:ext cx="12213445" cy="1944216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5584" y="35332"/>
            <a:ext cx="2218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BIG CONTEST 2017</a:t>
            </a:r>
            <a:endParaRPr lang="ko-KR" altLang="en-US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646148" y="2635494"/>
            <a:ext cx="685937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Alternative </a:t>
            </a:r>
            <a:r>
              <a:rPr lang="ko-KR" altLang="en-US" sz="4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대출 연</a:t>
            </a:r>
            <a:r>
              <a:rPr lang="ko-KR" altLang="en-US" sz="40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체</a:t>
            </a:r>
            <a:r>
              <a:rPr lang="ko-KR" altLang="en-US" sz="4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예측 모델</a:t>
            </a:r>
            <a:endParaRPr lang="ko-KR" altLang="en-US" sz="4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0101288" y="4498854"/>
            <a:ext cx="138852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일요일 아침</a:t>
            </a:r>
            <a:endParaRPr lang="en-US" altLang="ko-KR" sz="2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973787" y="4811220"/>
            <a:ext cx="70564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강인성 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박영롱 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임수만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전현우</a:t>
            </a:r>
            <a:endParaRPr lang="en-US" altLang="ko-KR" sz="14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78284" y="2192520"/>
            <a:ext cx="40078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신용평가</a:t>
            </a:r>
            <a:r>
              <a:rPr lang="en-US" altLang="ko-KR" sz="2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보험</a:t>
            </a:r>
            <a:r>
              <a:rPr lang="en-US" altLang="ko-KR" sz="2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통신 데이터를 활용한</a:t>
            </a:r>
            <a:endParaRPr lang="ko-KR" altLang="en-US" sz="2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19403" y="6433672"/>
            <a:ext cx="10753195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754996" y="6511276"/>
            <a:ext cx="1075319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00000"/>
              </a:lnSpc>
            </a:pPr>
            <a:r>
              <a:rPr lang="en-US" altLang="ko-KR" sz="11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LOAN DEFAULT PREDICTION</a:t>
            </a:r>
            <a:endParaRPr lang="ko-KR" altLang="en-US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5194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48"/>
          <p:cNvGrpSpPr/>
          <p:nvPr/>
        </p:nvGrpSpPr>
        <p:grpSpPr>
          <a:xfrm>
            <a:off x="705123" y="1052051"/>
            <a:ext cx="1934950" cy="400110"/>
            <a:chOff x="705123" y="1090151"/>
            <a:chExt cx="1934950" cy="400110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6754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방향 결정</a:t>
              </a:r>
              <a:endPara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4" name="그룹 49"/>
          <p:cNvGrpSpPr/>
          <p:nvPr/>
        </p:nvGrpSpPr>
        <p:grpSpPr>
          <a:xfrm>
            <a:off x="319501" y="499113"/>
            <a:ext cx="2753899" cy="440470"/>
            <a:chOff x="319501" y="546738"/>
            <a:chExt cx="2753899" cy="440470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4" y="546738"/>
              <a:ext cx="258784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처리</a:t>
              </a:r>
              <a:endParaRPr lang="ko-KR" altLang="en-US" sz="2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800"/>
            <a:ext cx="11134452" cy="434990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불균형 데이터 문제를 어떻게 다루어야 할까</a:t>
            </a:r>
            <a:r>
              <a:rPr lang="en-US" altLang="ko-KR" sz="1600" b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?</a:t>
            </a:r>
            <a:endParaRPr lang="ko-KR" altLang="en-US" sz="1600" b="1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84168" y="92923"/>
            <a:ext cx="4612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배경 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소개 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EDA 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전처리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분석 방향 결정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10</a:t>
            </a:fld>
            <a:endParaRPr lang="ko-KR" altLang="en-US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723900" y="2205735"/>
            <a:ext cx="11124620" cy="38682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784132" y="2278065"/>
            <a:ext cx="50762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불균형 데이터 처리 방법</a:t>
            </a: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58944" y="2753187"/>
            <a:ext cx="9846801" cy="3408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ko-KR" altLang="en-US" sz="12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학습 데이터의 균형을 맞추는 경우</a:t>
            </a:r>
            <a:endParaRPr lang="en-US" altLang="ko-KR" sz="1200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>
              <a:spcBef>
                <a:spcPts val="900"/>
              </a:spcBef>
            </a:pPr>
            <a:endParaRPr lang="en-US" altLang="ko-KR" sz="100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marL="171450" indent="-171450">
              <a:spcBef>
                <a:spcPts val="900"/>
              </a:spcBef>
              <a:buFontTx/>
              <a:buChar char="-"/>
            </a:pP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Oversampling</a:t>
            </a:r>
          </a:p>
          <a:p>
            <a:pPr marL="171450" indent="-171450">
              <a:spcBef>
                <a:spcPts val="900"/>
              </a:spcBef>
            </a:pP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 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과적합에 대한 우려</a:t>
            </a:r>
            <a:endParaRPr lang="en-US" altLang="ko-KR" sz="1200" spc="30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marL="171450" indent="-171450">
              <a:spcBef>
                <a:spcPts val="900"/>
              </a:spcBef>
              <a:buFontTx/>
              <a:buChar char="-"/>
            </a:pPr>
            <a:endParaRPr lang="en-US" altLang="ko-KR" sz="1200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marL="171450" indent="-171450">
              <a:spcBef>
                <a:spcPts val="900"/>
              </a:spcBef>
              <a:buFontTx/>
              <a:buChar char="-"/>
            </a:pP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Undersampling</a:t>
            </a:r>
          </a:p>
          <a:p>
            <a:pPr marL="171450" indent="-171450">
              <a:spcBef>
                <a:spcPts val="900"/>
              </a:spcBef>
            </a:pP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  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정보손실에 대한 우려</a:t>
            </a:r>
            <a:endParaRPr lang="en-US" altLang="ko-KR" sz="1200" spc="30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marL="171450" indent="-171450">
              <a:spcBef>
                <a:spcPts val="900"/>
              </a:spcBef>
              <a:buFontTx/>
              <a:buChar char="-"/>
            </a:pPr>
            <a:endParaRPr lang="en-US" altLang="ko-KR" sz="1200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marL="171450" indent="-171450">
              <a:spcBef>
                <a:spcPts val="900"/>
              </a:spcBef>
              <a:buFontTx/>
              <a:buChar char="-"/>
            </a:pPr>
            <a:r>
              <a:rPr lang="en-US" altLang="ko-KR" sz="12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SMOTE, 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ROSE 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등</a:t>
            </a:r>
            <a:endParaRPr lang="en-US" altLang="ko-KR" sz="1200" spc="30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marL="171450" indent="-171450">
              <a:spcBef>
                <a:spcPts val="900"/>
              </a:spcBef>
            </a:pP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  KNN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기반으로 차원이 커지면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(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변수가 많아지면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) 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성능이 좋지 않다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. (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우리 변수 약 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80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개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)</a:t>
            </a:r>
          </a:p>
          <a:p>
            <a:pPr marL="171450" indent="-171450">
              <a:spcBef>
                <a:spcPts val="900"/>
              </a:spcBef>
            </a:pP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  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그럼 왜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변수를 줄이지 않았냐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? : 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범주형 변수가 중요한 것이 많고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, 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범주형은 줄이기 어려웠다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.</a:t>
            </a:r>
          </a:p>
          <a:p>
            <a:pPr marL="171450" indent="-171450">
              <a:spcBef>
                <a:spcPts val="900"/>
              </a:spcBef>
            </a:pP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  -&gt; 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데이터가 많아지면 해결될 문제지만 주어진 것은 </a:t>
            </a:r>
            <a:r>
              <a:rPr lang="en-US" altLang="ko-KR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10</a:t>
            </a:r>
            <a:r>
              <a:rPr lang="ko-KR" altLang="en-US" sz="1200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만개 이므로 사용하지 않았다</a:t>
            </a:r>
            <a:endParaRPr lang="en-US" altLang="ko-KR" sz="1200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737131" y="1762250"/>
            <a:ext cx="6026975" cy="3685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ko-KR" altLang="en-US" sz="2800" b="1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F0000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설명 추가 해주세요</a:t>
            </a:r>
            <a:r>
              <a:rPr lang="en-US" altLang="ko-KR" sz="2800" b="1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F0000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!</a:t>
            </a:r>
          </a:p>
          <a:p>
            <a:pPr marL="514350" indent="-514350">
              <a:spcBef>
                <a:spcPts val="900"/>
              </a:spcBef>
              <a:buAutoNum type="arabicParenR"/>
            </a:pPr>
            <a:r>
              <a:rPr lang="en-US" altLang="ko-KR" sz="2800" b="1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F0000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Sampling</a:t>
            </a:r>
          </a:p>
          <a:p>
            <a:pPr marL="514350" indent="-514350">
              <a:spcBef>
                <a:spcPts val="900"/>
              </a:spcBef>
              <a:buAutoNum type="arabicParenR"/>
            </a:pPr>
            <a:r>
              <a:rPr lang="en-US" altLang="ko-KR" sz="2800" b="1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F0000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Boosting</a:t>
            </a:r>
            <a:r>
              <a:rPr lang="ko-KR" altLang="en-US" sz="2800" b="1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F0000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이 더 좋은 이유</a:t>
            </a:r>
            <a:endParaRPr lang="en-US" altLang="ko-KR" sz="2800" b="1" spc="30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FF0000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marL="514350" indent="-514350">
              <a:spcBef>
                <a:spcPts val="900"/>
              </a:spcBef>
            </a:pPr>
            <a:r>
              <a:rPr lang="en-US" altLang="ko-KR" sz="2800" smtClean="0"/>
              <a:t>- </a:t>
            </a:r>
            <a:r>
              <a:rPr lang="ko-KR" altLang="en-US" sz="2800" smtClean="0"/>
              <a:t>미 연체자 </a:t>
            </a:r>
            <a:r>
              <a:rPr lang="en-US" altLang="ko-KR" sz="2800" smtClean="0"/>
              <a:t>weight </a:t>
            </a:r>
            <a:r>
              <a:rPr lang="ko-KR" altLang="en-US" sz="2800" smtClean="0"/>
              <a:t>대비 연체자의 </a:t>
            </a:r>
            <a:r>
              <a:rPr lang="en-US" altLang="ko-KR" sz="2800" smtClean="0"/>
              <a:t>weight</a:t>
            </a:r>
            <a:r>
              <a:rPr lang="ko-KR" altLang="en-US" sz="2800" smtClean="0"/>
              <a:t>가 상대적으로 더 높다</a:t>
            </a:r>
            <a:r>
              <a:rPr lang="en-US" altLang="ko-KR" sz="2800" smtClean="0"/>
              <a:t>. </a:t>
            </a:r>
            <a:endParaRPr lang="en-US" altLang="ko-KR" sz="2800" b="1" spc="30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FF0000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marL="514350" indent="-514350">
              <a:spcBef>
                <a:spcPts val="900"/>
              </a:spcBef>
            </a:pPr>
            <a:r>
              <a:rPr lang="en-US" altLang="ko-KR" sz="2800" b="1" spc="30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F0000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3)Cost sensitive learning</a:t>
            </a:r>
          </a:p>
          <a:p>
            <a:pPr marL="514350" indent="-514350">
              <a:spcBef>
                <a:spcPts val="900"/>
              </a:spcBef>
            </a:pPr>
            <a:r>
              <a:rPr lang="en-US" altLang="ko-KR" sz="2800" smtClean="0"/>
              <a:t>- </a:t>
            </a:r>
            <a:r>
              <a:rPr lang="ko-KR" altLang="en-US" sz="2800" smtClean="0"/>
              <a:t>기준을 바꿈</a:t>
            </a:r>
            <a:r>
              <a:rPr lang="en-US" altLang="ko-KR" sz="2800" smtClean="0"/>
              <a:t>, -&gt; 0.2</a:t>
            </a:r>
            <a:r>
              <a:rPr lang="ko-KR" altLang="en-US" sz="2800" smtClean="0"/>
              <a:t>보다 크면 반응</a:t>
            </a:r>
          </a:p>
        </p:txBody>
      </p:sp>
    </p:spTree>
    <p:extLst>
      <p:ext uri="{BB962C8B-B14F-4D97-AF65-F5344CB8AC3E}">
        <p14:creationId xmlns:p14="http://schemas.microsoft.com/office/powerpoint/2010/main" val="75158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48"/>
          <p:cNvGrpSpPr/>
          <p:nvPr/>
        </p:nvGrpSpPr>
        <p:grpSpPr>
          <a:xfrm>
            <a:off x="705123" y="1052051"/>
            <a:ext cx="1934950" cy="400110"/>
            <a:chOff x="705123" y="1090151"/>
            <a:chExt cx="1934950" cy="400110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6754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방향 결정</a:t>
              </a:r>
              <a:endPara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4" name="그룹 49"/>
          <p:cNvGrpSpPr/>
          <p:nvPr/>
        </p:nvGrpSpPr>
        <p:grpSpPr>
          <a:xfrm>
            <a:off x="319501" y="499113"/>
            <a:ext cx="2753899" cy="440470"/>
            <a:chOff x="319501" y="546738"/>
            <a:chExt cx="2753899" cy="440470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4" y="546738"/>
              <a:ext cx="258784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처리</a:t>
              </a:r>
              <a:endParaRPr lang="ko-KR" altLang="en-US" sz="2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800"/>
            <a:ext cx="11134452" cy="434990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불균형 데이터 문제를 어떻게 다루어야 할까</a:t>
            </a:r>
            <a:r>
              <a:rPr lang="en-US" altLang="ko-KR" sz="1600" b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?</a:t>
            </a:r>
            <a:endParaRPr lang="ko-KR" altLang="en-US" sz="1600" b="1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84168" y="92923"/>
            <a:ext cx="4612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배경 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소개 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EDA 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전처리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분석 방향 결정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11</a:t>
            </a:fld>
            <a:endParaRPr lang="ko-KR" altLang="en-US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705123" y="2061349"/>
            <a:ext cx="11143397" cy="36038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896606" y="2307559"/>
            <a:ext cx="50762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불균형 데이터 처리 과정</a:t>
            </a: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96606" y="2727382"/>
            <a:ext cx="5076244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spcBef>
                <a:spcPts val="900"/>
              </a:spcBef>
              <a:buAutoNum type="arabicParenR"/>
            </a:pP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Oversampling, </a:t>
            </a:r>
            <a:r>
              <a:rPr lang="en-US" altLang="ko-KR" sz="1400" spc="300" dirty="0" err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Undersampling</a:t>
            </a:r>
            <a:endParaRPr lang="en-US" altLang="ko-KR" sz="1400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>
              <a:spcBef>
                <a:spcPts val="900"/>
              </a:spcBef>
            </a:pP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샘플링 과정에서 정보의 손실이나 </a:t>
            </a:r>
            <a:r>
              <a:rPr lang="ko-KR" altLang="en-US" sz="1400" spc="300" dirty="0" err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과분산을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일으킬 수 있기 때문에 데이터의 형태에 따라 성능 향상에 도움이 안될 수 있고 실제 샘플링 결과 </a:t>
            </a:r>
            <a:r>
              <a:rPr lang="en-US" altLang="ko-KR" sz="1400" spc="300" dirty="0" err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f_score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의 향상이 없음</a:t>
            </a:r>
            <a:endParaRPr lang="en-US" altLang="ko-KR" sz="1400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>
              <a:spcBef>
                <a:spcPts val="900"/>
              </a:spcBef>
            </a:pPr>
            <a:endParaRPr lang="en-US" altLang="ko-KR" sz="1100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>
              <a:spcBef>
                <a:spcPts val="900"/>
              </a:spcBef>
            </a:pP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2)SMOTE</a:t>
            </a:r>
          </a:p>
          <a:p>
            <a:pPr>
              <a:spcBef>
                <a:spcPts val="900"/>
              </a:spcBef>
            </a:pP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K-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근접이웃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(KNN)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을</a:t>
            </a:r>
            <a:r>
              <a:rPr lang="en-US" altLang="ko-KR" sz="1400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방법을 사용하기 때문에 변수의 수가 많은 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High dimension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에서의 성능은 좋지 못함</a:t>
            </a:r>
            <a:endParaRPr lang="en-US" altLang="ko-KR" sz="1400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45" name="직선 연결선 44"/>
          <p:cNvCxnSpPr/>
          <p:nvPr/>
        </p:nvCxnSpPr>
        <p:spPr>
          <a:xfrm>
            <a:off x="6102453" y="2307559"/>
            <a:ext cx="1" cy="3082090"/>
          </a:xfrm>
          <a:prstGeom prst="line">
            <a:avLst/>
          </a:prstGeom>
          <a:ln w="12700" cmpd="sng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454723" y="2666139"/>
            <a:ext cx="507624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3)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학습 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Metric 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조절</a:t>
            </a:r>
            <a:endParaRPr lang="en-US" altLang="ko-KR" sz="1400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>
              <a:spcBef>
                <a:spcPts val="900"/>
              </a:spcBef>
            </a:pP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알고리즘을 학습하는 과정에서 불균형 데이터가 </a:t>
            </a:r>
            <a:r>
              <a:rPr lang="en-US" altLang="ko-KR" sz="1400" spc="300" dirty="0" err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Overfitting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되는 것을 피하기 위해서 적절한 기준을 넘지 않는 경우 학습을 멈춤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. 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그 기준은 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ROC curve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의 면적인 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AUC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이고 이를 통해 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Decision threshold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를 결정</a:t>
            </a:r>
            <a:endParaRPr lang="en-US" altLang="ko-KR" sz="1400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92462" y="5991791"/>
            <a:ext cx="10201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학습 데이터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(train set)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의 균형을 맞추는 것이 아닌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( 1), 2)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과정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),</a:t>
            </a:r>
          </a:p>
          <a:p>
            <a:pPr algn="ctr"/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알고리즘 단계에서의 조절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( 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96C6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3) 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96C6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과정</a:t>
            </a:r>
            <a:r>
              <a:rPr lang="en-US" altLang="ko-KR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)</a:t>
            </a:r>
            <a:r>
              <a:rPr lang="ko-KR" altLang="en-US" sz="14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이 샘플 데이터의 성능 향상에 큰 영향을 미치는 것을 확인 </a:t>
            </a:r>
            <a:endParaRPr lang="en-US" altLang="ko-KR" sz="1400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622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loan defau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208" y="1844824"/>
            <a:ext cx="12249208" cy="287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-57208" y="1841488"/>
            <a:ext cx="12249208" cy="2880320"/>
          </a:xfrm>
          <a:prstGeom prst="rect">
            <a:avLst/>
          </a:prstGeom>
          <a:solidFill>
            <a:schemeClr val="tx2">
              <a:lumMod val="60000"/>
              <a:lumOff val="4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9"/>
          <p:cNvSpPr>
            <a:spLocks noGrp="1"/>
          </p:cNvSpPr>
          <p:nvPr>
            <p:ph type="ctrTitle"/>
          </p:nvPr>
        </p:nvSpPr>
        <p:spPr>
          <a:xfrm>
            <a:off x="2264439" y="2586458"/>
            <a:ext cx="7523843" cy="754988"/>
          </a:xfrm>
        </p:spPr>
        <p:txBody>
          <a:bodyPr>
            <a:noAutofit/>
          </a:bodyPr>
          <a:lstStyle/>
          <a:p>
            <a:pPr lvl="0"/>
            <a:r>
              <a:rPr lang="ko-KR" altLang="en-US" sz="2400" spc="600" dirty="0" smtClean="0">
                <a:latin typeface="나눔바른고딕" pitchFamily="50" charset="-127"/>
                <a:ea typeface="나눔바른고딕" pitchFamily="50" charset="-127"/>
                <a:cs typeface="+mn-cs"/>
              </a:rPr>
              <a:t>모델 분석 프로세스</a:t>
            </a:r>
            <a:endParaRPr lang="ko-KR" altLang="en-US" sz="2400" spc="600" dirty="0"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1" name="부제목 17"/>
          <p:cNvSpPr>
            <a:spLocks noGrp="1"/>
          </p:cNvSpPr>
          <p:nvPr>
            <p:ph type="subTitle" idx="1"/>
          </p:nvPr>
        </p:nvSpPr>
        <p:spPr>
          <a:xfrm>
            <a:off x="2364224" y="3479950"/>
            <a:ext cx="7293429" cy="457626"/>
          </a:xfrm>
        </p:spPr>
        <p:txBody>
          <a:bodyPr>
            <a:normAutofit/>
          </a:bodyPr>
          <a:lstStyle/>
          <a:p>
            <a:r>
              <a:rPr lang="en-US" altLang="ko-KR" sz="1400" b="1" dirty="0">
                <a:latin typeface="+mj-ea"/>
              </a:rPr>
              <a:t>LOAN DEFAULT PREDICTION</a:t>
            </a:r>
            <a:endParaRPr lang="ko-KR" altLang="en-US" sz="1400" b="1" dirty="0">
              <a:latin typeface="+mj-ea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233596" y="2545926"/>
            <a:ext cx="7554685" cy="836478"/>
            <a:chOff x="1892363" y="3049858"/>
            <a:chExt cx="5364480" cy="754563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1892363" y="3804421"/>
              <a:ext cx="5364480" cy="0"/>
            </a:xfrm>
            <a:prstGeom prst="line">
              <a:avLst/>
            </a:prstGeom>
            <a:ln w="12700">
              <a:solidFill>
                <a:schemeClr val="bg1">
                  <a:alpha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1892363" y="3049858"/>
              <a:ext cx="5364480" cy="0"/>
            </a:xfrm>
            <a:prstGeom prst="line">
              <a:avLst/>
            </a:prstGeom>
            <a:ln w="12700">
              <a:solidFill>
                <a:schemeClr val="bg1">
                  <a:alpha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부제목 17"/>
          <p:cNvSpPr txBox="1">
            <a:spLocks/>
          </p:cNvSpPr>
          <p:nvPr/>
        </p:nvSpPr>
        <p:spPr>
          <a:xfrm>
            <a:off x="2364224" y="2087963"/>
            <a:ext cx="7293429" cy="457626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0" indent="0" algn="dist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spc="-70" baseline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ko-KR" sz="1800" b="1" spc="600" dirty="0">
                <a:latin typeface="나눔바른고딕" pitchFamily="50" charset="-127"/>
                <a:ea typeface="나눔바른고딕" pitchFamily="50" charset="-127"/>
              </a:rPr>
              <a:t>PART </a:t>
            </a:r>
            <a:r>
              <a:rPr lang="en-US" altLang="ko-KR" sz="1800" b="1" spc="600" dirty="0" smtClean="0">
                <a:latin typeface="나눔바른고딕" pitchFamily="50" charset="-127"/>
                <a:ea typeface="나눔바른고딕" pitchFamily="50" charset="-127"/>
              </a:rPr>
              <a:t>#2</a:t>
            </a:r>
            <a:endParaRPr lang="ko-KR" altLang="en-US" sz="1800" b="1" spc="6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968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3913" y="72151"/>
            <a:ext cx="3750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01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예측 모델 소개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최적값 찾기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03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추가 모델링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2393409" cy="369332"/>
            <a:chOff x="705123" y="1090151"/>
            <a:chExt cx="2393409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예측 모델 소개</a:t>
              </a: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1" y="499113"/>
            <a:ext cx="3709574" cy="461665"/>
            <a:chOff x="319501" y="546738"/>
            <a:chExt cx="3709574" cy="461665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모델 분석 프로세스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576325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latinLnBrk="1"/>
            <a:r>
              <a:rPr lang="ko-KR" altLang="en-US" sz="2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데이터의 특성을 고려해서 알맞은 모델 선택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13</a:t>
            </a:fld>
            <a:endParaRPr lang="ko-KR" altLang="en-US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6272349" y="2535768"/>
            <a:ext cx="5567226" cy="15225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656"/>
          <a:stretch/>
        </p:blipFill>
        <p:spPr bwMode="auto">
          <a:xfrm>
            <a:off x="705123" y="2583573"/>
            <a:ext cx="4838427" cy="174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2558778" y="4422410"/>
            <a:ext cx="3834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~</a:t>
            </a:r>
            <a:endParaRPr lang="en-US" altLang="ko-KR" sz="24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23" y="4986341"/>
            <a:ext cx="3876675" cy="102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화살표 연결선 5"/>
          <p:cNvCxnSpPr/>
          <p:nvPr/>
        </p:nvCxnSpPr>
        <p:spPr>
          <a:xfrm>
            <a:off x="8967792" y="4258306"/>
            <a:ext cx="0" cy="25594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443663" y="2710094"/>
            <a:ext cx="5286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종속변수</a:t>
            </a:r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(TARGET)</a:t>
            </a:r>
            <a:r>
              <a:rPr lang="ko-KR" altLang="en-US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가 </a:t>
            </a:r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ko-KR" altLang="en-US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과 </a:t>
            </a:r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1</a:t>
            </a:r>
            <a:r>
              <a:rPr lang="ko-KR" altLang="en-US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로 구분된 분류</a:t>
            </a:r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문제</a:t>
            </a:r>
            <a:endParaRPr lang="en-US" altLang="ko-KR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443663" y="3042668"/>
            <a:ext cx="5286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Train/Test Set</a:t>
            </a:r>
            <a:r>
              <a:rPr lang="ko-KR" altLang="en-US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이</a:t>
            </a:r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존재하는 문제로 지도 학습</a:t>
            </a:r>
            <a:endParaRPr lang="en-US" altLang="ko-KR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  (Supervised Learning)</a:t>
            </a:r>
            <a:r>
              <a:rPr lang="ko-KR" altLang="en-US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으로 예측 모델 구축</a:t>
            </a:r>
            <a:endParaRPr lang="en-US" altLang="ko-KR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272349" y="4665307"/>
            <a:ext cx="5590434" cy="1506914"/>
          </a:xfrm>
          <a:prstGeom prst="rect">
            <a:avLst/>
          </a:prstGeom>
          <a:solidFill>
            <a:srgbClr val="FAF7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443663" y="5024696"/>
            <a:ext cx="52863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900"/>
              </a:spcBef>
            </a:pPr>
            <a:r>
              <a:rPr lang="en-US" altLang="ko-KR" sz="14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GBM(Gradient Boosting Machine)</a:t>
            </a:r>
          </a:p>
          <a:p>
            <a:pPr algn="ctr">
              <a:spcBef>
                <a:spcPts val="900"/>
              </a:spcBef>
            </a:pPr>
            <a:endParaRPr lang="en-US" altLang="ko-KR" sz="5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pPr algn="ctr">
              <a:spcBef>
                <a:spcPts val="900"/>
              </a:spcBef>
            </a:pPr>
            <a:r>
              <a:rPr lang="en-US" altLang="ko-KR" sz="14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XGB(</a:t>
            </a:r>
            <a:r>
              <a:rPr lang="en-US" altLang="ko-KR" sz="14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eXtreme</a:t>
            </a:r>
            <a:r>
              <a:rPr lang="en-US" altLang="ko-KR" sz="14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Gradient Boosting)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443661" y="3469398"/>
            <a:ext cx="52863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9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범주형 변수가 많기 때문에 </a:t>
            </a:r>
            <a:r>
              <a:rPr lang="en-US" altLang="ko-KR" sz="9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PCA</a:t>
            </a:r>
            <a:r>
              <a:rPr lang="ko-KR" altLang="en-US" sz="9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로 차원 축소가 어려움</a:t>
            </a:r>
            <a:endParaRPr lang="en-US" altLang="ko-KR" sz="900" b="1" spc="60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95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3913" y="72151"/>
            <a:ext cx="3750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01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예측 모델 소개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최적값 찾기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03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추가 모델링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2393409" cy="369332"/>
            <a:chOff x="705123" y="1090151"/>
            <a:chExt cx="2393409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예측 모델 소개</a:t>
              </a: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1" y="499113"/>
            <a:ext cx="3709574" cy="461665"/>
            <a:chOff x="319501" y="546738"/>
            <a:chExt cx="3709574" cy="461665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모델 분석 프로세스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576325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2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모델링 프로세스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4457699" y="6356350"/>
            <a:ext cx="1799261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14</a:t>
            </a:fld>
            <a:endParaRPr lang="ko-KR" altLang="en-US" dirty="0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순서도: 자기 디스크 45"/>
          <p:cNvSpPr/>
          <p:nvPr/>
        </p:nvSpPr>
        <p:spPr>
          <a:xfrm>
            <a:off x="1407195" y="2913476"/>
            <a:ext cx="1265959" cy="809155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/>
          <p:cNvSpPr/>
          <p:nvPr/>
        </p:nvSpPr>
        <p:spPr>
          <a:xfrm>
            <a:off x="1407195" y="2840084"/>
            <a:ext cx="1265959" cy="33175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1372931" y="3257422"/>
            <a:ext cx="1334486" cy="3477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1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05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SCI </a:t>
            </a:r>
            <a:r>
              <a:rPr lang="ko-KR" altLang="en-US" sz="105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평가정보</a:t>
            </a:r>
            <a:endParaRPr lang="en-US" altLang="ko-KR" sz="105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lvl="0" algn="ctr"/>
            <a:r>
              <a:rPr lang="en-US" altLang="ko-KR" sz="105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DATA</a:t>
            </a:r>
            <a:endParaRPr lang="en-US" altLang="ko-KR" sz="105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392907" y="4424822"/>
            <a:ext cx="1334486" cy="3255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1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05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한화 생명</a:t>
            </a:r>
            <a:endParaRPr lang="en-US" altLang="ko-KR" sz="105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lvl="0" algn="ctr"/>
            <a:r>
              <a:rPr lang="en-US" altLang="ko-KR" sz="105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DATA</a:t>
            </a:r>
          </a:p>
        </p:txBody>
      </p:sp>
      <p:sp>
        <p:nvSpPr>
          <p:cNvPr id="52" name="순서도: 자기 디스크 51"/>
          <p:cNvSpPr/>
          <p:nvPr/>
        </p:nvSpPr>
        <p:spPr>
          <a:xfrm>
            <a:off x="1427169" y="3914036"/>
            <a:ext cx="1265959" cy="809155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/>
          <p:cNvSpPr/>
          <p:nvPr/>
        </p:nvSpPr>
        <p:spPr>
          <a:xfrm>
            <a:off x="1427169" y="3840644"/>
            <a:ext cx="1265959" cy="33175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1384305" y="4253982"/>
            <a:ext cx="1334486" cy="3477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1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05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한화 생명</a:t>
            </a:r>
            <a:endParaRPr lang="en-US" altLang="ko-KR" sz="105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lvl="0" algn="ctr"/>
            <a:r>
              <a:rPr lang="en-US" altLang="ko-KR" sz="105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DATA</a:t>
            </a:r>
          </a:p>
        </p:txBody>
      </p:sp>
      <p:sp>
        <p:nvSpPr>
          <p:cNvPr id="55" name="순서도: 자기 디스크 54"/>
          <p:cNvSpPr/>
          <p:nvPr/>
        </p:nvSpPr>
        <p:spPr>
          <a:xfrm>
            <a:off x="1441459" y="4943939"/>
            <a:ext cx="1265959" cy="809155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1441459" y="4870547"/>
            <a:ext cx="1265959" cy="33175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1407195" y="5287885"/>
            <a:ext cx="1334486" cy="3477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05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SK </a:t>
            </a:r>
            <a:r>
              <a:rPr lang="ko-KR" altLang="en-US" sz="1050" b="1" spc="300" dirty="0" err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텔레콤</a:t>
            </a:r>
            <a:endParaRPr lang="en-US" altLang="ko-KR" sz="105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  <a:p>
            <a:pPr lvl="0" algn="ctr"/>
            <a:r>
              <a:rPr lang="en-US" altLang="ko-KR" sz="105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DATA</a:t>
            </a:r>
            <a:endParaRPr lang="en-US" altLang="ko-KR" sz="105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58" name="오른쪽 화살표 57"/>
          <p:cNvSpPr/>
          <p:nvPr/>
        </p:nvSpPr>
        <p:spPr>
          <a:xfrm>
            <a:off x="3369595" y="4125331"/>
            <a:ext cx="1688181" cy="386564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3290220" y="3694444"/>
            <a:ext cx="184693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1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전처리 </a:t>
            </a:r>
            <a:r>
              <a:rPr lang="en-US" altLang="ko-KR" sz="11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&amp;</a:t>
            </a:r>
          </a:p>
          <a:p>
            <a:pPr algn="ctr"/>
            <a:r>
              <a:rPr lang="ko-KR" altLang="en-US" sz="11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파생변수 생성</a:t>
            </a:r>
            <a:endParaRPr lang="ko-KR" altLang="en-US" sz="11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5569956" y="3740102"/>
            <a:ext cx="1403706" cy="506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GBM</a:t>
            </a:r>
            <a:endParaRPr lang="en-US" altLang="ko-KR" sz="12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5569956" y="4368963"/>
            <a:ext cx="1403706" cy="506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XGB</a:t>
            </a:r>
            <a:endParaRPr lang="en-US" altLang="ko-KR" sz="12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65" name="오른쪽 화살표 64"/>
          <p:cNvSpPr/>
          <p:nvPr/>
        </p:nvSpPr>
        <p:spPr>
          <a:xfrm>
            <a:off x="7628398" y="4125331"/>
            <a:ext cx="1688181" cy="386564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/>
          <p:cNvSpPr/>
          <p:nvPr/>
        </p:nvSpPr>
        <p:spPr>
          <a:xfrm>
            <a:off x="7520447" y="3722631"/>
            <a:ext cx="184693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1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성능 비교</a:t>
            </a:r>
            <a:r>
              <a:rPr lang="ko-KR" altLang="en-US" sz="11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1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&amp;</a:t>
            </a:r>
          </a:p>
          <a:p>
            <a:pPr algn="ctr"/>
            <a:r>
              <a:rPr lang="ko-KR" altLang="en-US" sz="11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최적값 찾기</a:t>
            </a:r>
            <a:endParaRPr lang="en-US" altLang="ko-KR" sz="1100" b="1" spc="60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9813630" y="4043241"/>
            <a:ext cx="1068148" cy="55025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latinLnBrk="1"/>
            <a:r>
              <a:rPr lang="ko-KR" altLang="en-US" sz="110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최종 모형 구축</a:t>
            </a:r>
            <a:endParaRPr lang="en-US" altLang="ko-KR" sz="11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123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3913" y="72151"/>
            <a:ext cx="3750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01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예측 모델 소개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최적값 찾기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03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추가 모델링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2393409" cy="369332"/>
            <a:chOff x="705123" y="1090151"/>
            <a:chExt cx="2393409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예측 모델 소개</a:t>
              </a: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1" y="499113"/>
            <a:ext cx="3709574" cy="461665"/>
            <a:chOff x="319501" y="546738"/>
            <a:chExt cx="3709574" cy="461665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모델 분석 프로세스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576325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GBM(Gradient Boosting Machine) 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모델</a:t>
            </a:r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4457699" y="6356350"/>
            <a:ext cx="1799261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15</a:t>
            </a:fld>
            <a:endParaRPr lang="ko-KR" altLang="en-US" dirty="0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832067" y="2702258"/>
            <a:ext cx="4868646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Boosting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은 가변 기저 함수 모형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(Adaptive Basis function Model)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을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적용하기 위한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Greedy Algorithm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으로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연속적으로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약한 </a:t>
            </a:r>
            <a:r>
              <a:rPr lang="ko-KR" altLang="en-US" sz="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학습기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(weak learner)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를 데이터의 </a:t>
            </a:r>
            <a:r>
              <a:rPr lang="ko-KR" altLang="en-US" sz="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가중치된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버전으로 적용해서 이전 </a:t>
            </a:r>
            <a:r>
              <a:rPr lang="ko-KR" altLang="en-US" sz="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트리의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예측 오류를 점차 줄여나가는 방식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>
              <a:spcBef>
                <a:spcPts val="600"/>
              </a:spcBef>
            </a:pPr>
            <a:endParaRPr lang="en-US" altLang="ko-KR" sz="90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pPr>
              <a:spcBef>
                <a:spcPts val="600"/>
              </a:spcBef>
            </a:pPr>
            <a:endParaRPr lang="en-US" altLang="ko-KR" sz="9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33" name="직선 연결선 32"/>
          <p:cNvCxnSpPr/>
          <p:nvPr/>
        </p:nvCxnSpPr>
        <p:spPr>
          <a:xfrm>
            <a:off x="856345" y="2609234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856345" y="4545930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1044671" y="2521898"/>
            <a:ext cx="1030556" cy="174673"/>
          </a:xfrm>
          <a:prstGeom prst="rect">
            <a:avLst/>
          </a:prstGeom>
          <a:pattFill prst="pct40">
            <a:fgClr>
              <a:schemeClr val="tx1">
                <a:lumMod val="85000"/>
                <a:lumOff val="15000"/>
              </a:schemeClr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What is GBM? </a:t>
            </a:r>
            <a:endParaRPr lang="en-US" altLang="ko-KR" sz="1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6086611" y="2530420"/>
            <a:ext cx="0" cy="369342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>
            <a:off x="852203" y="4762453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>
            <a:off x="873746" y="5992965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1040529" y="4675117"/>
            <a:ext cx="1030556" cy="174673"/>
          </a:xfrm>
          <a:prstGeom prst="rect">
            <a:avLst/>
          </a:prstGeom>
          <a:pattFill prst="pct40">
            <a:fgClr>
              <a:schemeClr val="tx1">
                <a:lumMod val="85000"/>
                <a:lumOff val="15000"/>
              </a:schemeClr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0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</a:t>
            </a:r>
            <a:r>
              <a:rPr lang="en-US" altLang="ko-KR" sz="1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hy GBM? </a:t>
            </a:r>
            <a:endParaRPr lang="en-US" altLang="ko-KR" sz="1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6354622" y="2793665"/>
            <a:ext cx="5218253" cy="34301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6354621" y="2501278"/>
            <a:ext cx="5218254" cy="29238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altLang="ko-KR" sz="16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Hyper Parameter in GBM</a:t>
            </a: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3998825" y="3437457"/>
            <a:ext cx="111601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/>
            <a:r>
              <a:rPr lang="ko-KR" altLang="en-US" sz="900" dirty="0" smtClean="0"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가변 기저 함수 모</a:t>
            </a:r>
            <a:r>
              <a:rPr lang="ko-KR" altLang="en-US" sz="900" dirty="0"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형</a:t>
            </a:r>
            <a:r>
              <a:rPr lang="en-US" altLang="ko-KR" sz="900" dirty="0" smtClean="0"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:</a:t>
            </a:r>
            <a:endParaRPr lang="en-US" altLang="ko-KR" sz="1000" dirty="0">
              <a:solidFill>
                <a:prstClr val="black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4027845" y="3437457"/>
            <a:ext cx="1629047" cy="1069213"/>
          </a:xfrm>
          <a:prstGeom prst="rect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091912" y="3599406"/>
                <a:ext cx="1564980" cy="4818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900" b="0" i="1" smtClean="0">
                          <a:latin typeface="Cambria Math"/>
                        </a:rPr>
                        <m:t>𝑓</m:t>
                      </m:r>
                      <m:d>
                        <m:dPr>
                          <m:ctrlPr>
                            <a:rPr lang="en-US" altLang="ko-KR" sz="9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altLang="ko-KR" sz="900" b="0" i="1" smtClean="0">
                              <a:latin typeface="Cambria Math"/>
                            </a:rPr>
                            <m:t>𝑥</m:t>
                          </m:r>
                        </m:e>
                      </m:d>
                      <m:r>
                        <a:rPr lang="en-US" altLang="ko-KR" sz="900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altLang="ko-KR" sz="9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ko-KR" sz="900" b="0" i="1" smtClean="0">
                              <a:latin typeface="Cambria Math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900" b="0" i="1" smtClean="0">
                              <a:latin typeface="Cambria Math"/>
                            </a:rPr>
                            <m:t>0</m:t>
                          </m:r>
                        </m:sub>
                      </m:sSub>
                      <m:r>
                        <a:rPr lang="en-US" altLang="ko-KR" sz="900" b="0" i="1" smtClean="0">
                          <a:latin typeface="Cambria Math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altLang="ko-KR" sz="900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sz="900" b="0" i="1" smtClean="0">
                              <a:latin typeface="Cambria Math"/>
                            </a:rPr>
                            <m:t>𝑚</m:t>
                          </m:r>
                          <m:r>
                            <a:rPr lang="en-US" altLang="ko-KR" sz="900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ko-KR" sz="900" b="0" i="1" smtClean="0">
                              <a:latin typeface="Cambria Math"/>
                            </a:rPr>
                            <m:t>𝑀</m:t>
                          </m:r>
                        </m:sup>
                        <m:e>
                          <m:sSub>
                            <m:sSubPr>
                              <m:ctrlPr>
                                <a:rPr lang="en-US" altLang="ko-KR" sz="9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ko-KR" sz="900" b="0" i="1" smtClean="0">
                                  <a:latin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ko-KR" sz="900" b="0" i="1" smtClean="0">
                                  <a:latin typeface="Cambria Math"/>
                                </a:rPr>
                                <m:t>𝑚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ko-KR" sz="9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ko-KR" altLang="en-US" sz="900" b="0" i="1" smtClean="0">
                                  <a:latin typeface="Cambria Math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altLang="ko-KR" sz="900" b="0" i="1" smtClean="0">
                                  <a:latin typeface="Cambria Math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altLang="ko-KR" sz="900" b="0" i="1" smtClean="0">
                              <a:latin typeface="Cambria Math"/>
                            </a:rPr>
                            <m:t>(</m:t>
                          </m:r>
                          <m:r>
                            <a:rPr lang="en-US" altLang="ko-KR" sz="900" b="0" i="1" smtClean="0">
                              <a:latin typeface="Cambria Math"/>
                            </a:rPr>
                            <m:t>𝑥</m:t>
                          </m:r>
                          <m:r>
                            <a:rPr lang="en-US" altLang="ko-KR" sz="900" b="0" i="1" smtClean="0">
                              <a:latin typeface="Cambria Math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ko-KR" altLang="en-US" sz="9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1912" y="3599406"/>
                <a:ext cx="1564980" cy="481863"/>
              </a:xfrm>
              <a:prstGeom prst="rect">
                <a:avLst/>
              </a:prstGeom>
              <a:blipFill rotWithShape="1">
                <a:blip r:embed="rId3"/>
                <a:stretch>
                  <a:fillRect t="-88608" r="-16342" b="-14050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직사각형 9"/>
              <p:cNvSpPr/>
              <p:nvPr/>
            </p:nvSpPr>
            <p:spPr>
              <a:xfrm>
                <a:off x="4077624" y="4104203"/>
                <a:ext cx="123123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ko-KR" altLang="en-US" sz="800" i="1">
                            <a:latin typeface="Cambria Math"/>
                          </a:rPr>
                          <m:t>𝜙</m:t>
                        </m:r>
                      </m:e>
                      <m:sub>
                        <m:r>
                          <a:rPr lang="en-US" altLang="ko-KR" sz="800" i="1">
                            <a:latin typeface="Cambria Math"/>
                          </a:rPr>
                          <m:t>𝑚</m:t>
                        </m:r>
                      </m:sub>
                    </m:sSub>
                    <m:r>
                      <a:rPr lang="en-US" altLang="ko-KR" sz="800" i="1">
                        <a:latin typeface="Cambria Math"/>
                      </a:rPr>
                      <m:t>(</m:t>
                    </m:r>
                    <m:r>
                      <a:rPr lang="en-US" altLang="ko-KR" sz="800" i="1">
                        <a:latin typeface="Cambria Math"/>
                      </a:rPr>
                      <m:t>𝑥</m:t>
                    </m:r>
                    <m:r>
                      <a:rPr lang="en-US" altLang="ko-KR" sz="8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ko-KR" altLang="en-US" sz="800" dirty="0" smtClean="0">
                    <a:latin typeface="나눔바른고딕" pitchFamily="50" charset="-127"/>
                    <a:ea typeface="나눔바른고딕" pitchFamily="50" charset="-127"/>
                  </a:rPr>
                  <a:t> </a:t>
                </a:r>
                <a:r>
                  <a:rPr lang="en-US" altLang="ko-KR" sz="800" dirty="0" smtClean="0">
                    <a:latin typeface="나눔바른고딕" pitchFamily="50" charset="-127"/>
                    <a:ea typeface="나눔바른고딕" pitchFamily="50" charset="-127"/>
                  </a:rPr>
                  <a:t>: m</a:t>
                </a:r>
                <a:r>
                  <a:rPr lang="ko-KR" altLang="en-US" sz="800" dirty="0" smtClean="0">
                    <a:latin typeface="나눔바른고딕" pitchFamily="50" charset="-127"/>
                    <a:ea typeface="나눔바른고딕" pitchFamily="50" charset="-127"/>
                  </a:rPr>
                  <a:t>번째 기저 함수</a:t>
                </a:r>
                <a:endParaRPr lang="en-US" altLang="ko-KR" sz="800" dirty="0" smtClean="0">
                  <a:latin typeface="나눔바른고딕" pitchFamily="50" charset="-127"/>
                  <a:ea typeface="나눔바른고딕" pitchFamily="50" charset="-127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8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ko-KR" sz="800" i="1">
                              <a:latin typeface="Cambria Math"/>
                            </a:rPr>
                            <m:t>𝑤</m:t>
                          </m:r>
                        </m:e>
                        <m:sub>
                          <m:r>
                            <a:rPr lang="en-US" altLang="ko-KR" sz="800" i="1">
                              <a:latin typeface="Cambria Math"/>
                            </a:rPr>
                            <m:t>𝑚</m:t>
                          </m:r>
                        </m:sub>
                      </m:sSub>
                      <m:r>
                        <a:rPr lang="en-US" altLang="ko-KR" sz="800" b="0" i="0" smtClean="0">
                          <a:latin typeface="Cambria Math"/>
                        </a:rPr>
                        <m:t>: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𝑚</m:t>
                      </m:r>
                      <m:r>
                        <a:rPr lang="ko-KR" altLang="en-US" sz="800" b="0" i="1" smtClean="0">
                          <a:latin typeface="Cambria Math"/>
                        </a:rPr>
                        <m:t>번째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 </m:t>
                      </m:r>
                      <m:r>
                        <a:rPr lang="ko-KR" altLang="en-US" sz="800" b="0" i="1" smtClean="0">
                          <a:latin typeface="Cambria Math"/>
                        </a:rPr>
                        <m:t>가</m:t>
                      </m:r>
                      <m:r>
                        <a:rPr lang="ko-KR" altLang="en-US" sz="800" i="1">
                          <a:latin typeface="Cambria Math"/>
                          <a:ea typeface="나눔바른고딕" pitchFamily="50" charset="-127"/>
                        </a:rPr>
                        <m:t>중</m:t>
                      </m:r>
                      <m:r>
                        <a:rPr lang="ko-KR" altLang="en-US" sz="800" b="0" i="1" smtClean="0">
                          <a:latin typeface="Cambria Math"/>
                          <a:ea typeface="나눔바른고딕" pitchFamily="50" charset="-127"/>
                        </a:rPr>
                        <m:t>치</m:t>
                      </m:r>
                    </m:oMath>
                  </m:oMathPara>
                </a14:m>
                <a:endParaRPr lang="ko-KR" altLang="en-US" sz="800" dirty="0"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</mc:Choice>
        <mc:Fallback xmlns="">
          <p:sp>
            <p:nvSpPr>
              <p:cNvPr id="10" name="직사각형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7624" y="4104203"/>
                <a:ext cx="1231234" cy="338554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831190" y="3159946"/>
                <a:ext cx="2807628" cy="15924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800" b="0" i="1" smtClean="0">
                          <a:latin typeface="Cambria Math"/>
                        </a:rPr>
                        <m:t>𝑓𝑜𝑟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 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𝑡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=1,…, 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𝑇</m:t>
                      </m:r>
                    </m:oMath>
                  </m:oMathPara>
                </a14:m>
                <a:endParaRPr lang="en-US" altLang="ko-KR" sz="800" b="0" dirty="0" smtClean="0"/>
              </a:p>
              <a:p>
                <a:pPr marL="228600" indent="-228600">
                  <a:buAutoNum type="arabicParenR"/>
                </a:pPr>
                <a:r>
                  <a:rPr lang="ko-KR" altLang="en-US" sz="800" dirty="0" err="1" smtClean="0"/>
                  <a:t>관측점에서</a:t>
                </a:r>
                <a:r>
                  <a:rPr lang="ko-KR" altLang="en-US" sz="800" dirty="0" smtClean="0"/>
                  <a:t> </a:t>
                </a:r>
                <a:r>
                  <a:rPr lang="en-US" altLang="ko-KR" sz="800" dirty="0" smtClean="0"/>
                  <a:t>negative gradient </a:t>
                </a:r>
                <a:r>
                  <a:rPr lang="ko-KR" altLang="en-US" sz="800" dirty="0" smtClean="0"/>
                  <a:t>산출</a:t>
                </a:r>
                <a:endParaRPr lang="en-US" altLang="ko-KR" sz="8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8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ko-KR" sz="800" b="0" i="1" smtClean="0">
                              <a:latin typeface="Cambria Math"/>
                            </a:rPr>
                            <m:t>𝑧</m:t>
                          </m:r>
                        </m:e>
                        <m:sub>
                          <m:r>
                            <a:rPr lang="en-US" altLang="ko-KR" sz="800" b="0" i="1" smtClean="0"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altLang="ko-KR" sz="800" b="0" i="1" smtClean="0">
                          <a:latin typeface="Cambria Math"/>
                        </a:rPr>
                        <m:t>=−</m:t>
                      </m:r>
                      <m:f>
                        <m:fPr>
                          <m:ctrlPr>
                            <a:rPr lang="en-US" altLang="ko-KR" sz="8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altLang="ko-KR" sz="800" b="0" i="1" smtClean="0">
                              <a:latin typeface="Cambria Math"/>
                            </a:rPr>
                            <m:t>𝑑</m:t>
                          </m:r>
                        </m:num>
                        <m:den>
                          <m:r>
                            <a:rPr lang="en-US" altLang="ko-KR" sz="800" b="0" i="1" smtClean="0">
                              <a:latin typeface="Cambria Math"/>
                            </a:rPr>
                            <m:t>𝑑𝑓</m:t>
                          </m:r>
                          <m:d>
                            <m:dPr>
                              <m:ctrlPr>
                                <a:rPr lang="en-US" altLang="ko-KR" sz="8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800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8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sz="800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den>
                      </m:f>
                      <m:r>
                        <a:rPr lang="en-US" altLang="ko-KR" sz="800" b="0" i="1" smtClean="0">
                          <a:latin typeface="Cambria Math"/>
                        </a:rPr>
                        <m:t>𝐿</m:t>
                      </m:r>
                      <m:d>
                        <m:dPr>
                          <m:ctrlPr>
                            <a:rPr lang="en-US" altLang="ko-KR" sz="800" b="0" i="1" smtClean="0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8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ko-KR" sz="800" b="0" i="1" smtClean="0">
                                  <a:latin typeface="Cambria Math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ko-KR" sz="800" b="0" i="1" smtClean="0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ko-KR" sz="800" b="0" i="1" smtClean="0">
                              <a:latin typeface="Cambria Math"/>
                            </a:rPr>
                            <m:t>,</m:t>
                          </m:r>
                          <m:r>
                            <a:rPr lang="en-US" altLang="ko-KR" sz="800" b="0" i="1" smtClean="0">
                              <a:latin typeface="Cambria Math"/>
                            </a:rPr>
                            <m:t>𝑓</m:t>
                          </m:r>
                          <m:d>
                            <m:dPr>
                              <m:ctrlPr>
                                <a:rPr lang="en-US" altLang="ko-KR" sz="8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800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8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sz="800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sSub>
                        <m:sSubPr>
                          <m:ctrlPr>
                            <a:rPr lang="en-US" altLang="ko-KR" sz="800" b="0" i="1" smtClean="0">
                              <a:latin typeface="Cambria Math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en-US" altLang="ko-KR" sz="8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altLang="ko-KR" sz="800" b="0" i="1" smtClean="0">
                                  <a:latin typeface="Cambria Math"/>
                                </a:rPr>
                                <m:t>​</m:t>
                              </m:r>
                            </m:e>
                          </m:d>
                        </m:e>
                        <m:sub>
                          <m:r>
                            <a:rPr lang="en-US" altLang="ko-KR" sz="800" b="0" i="1" smtClean="0">
                              <a:latin typeface="Cambria Math"/>
                            </a:rPr>
                            <m:t>𝑓</m:t>
                          </m:r>
                          <m:r>
                            <a:rPr lang="en-US" altLang="ko-KR" sz="800" b="0" i="1" smtClean="0">
                              <a:latin typeface="Cambria Math"/>
                            </a:rPr>
                            <m:t>=</m:t>
                          </m:r>
                          <m:acc>
                            <m:accPr>
                              <m:chr m:val="̂"/>
                              <m:ctrlPr>
                                <a:rPr lang="en-US" altLang="ko-KR" sz="800" b="0" i="1" smtClean="0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altLang="ko-KR" sz="800" b="0" i="1" smtClean="0">
                                  <a:latin typeface="Cambria Math"/>
                                </a:rPr>
                                <m:t>𝑓</m:t>
                              </m:r>
                            </m:e>
                          </m:acc>
                          <m:d>
                            <m:dPr>
                              <m:ctrlPr>
                                <a:rPr lang="en-US" altLang="ko-KR" sz="8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800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800" b="0" i="1" smtClean="0">
                                      <a:latin typeface="Cambria Math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sz="800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r>
                        <a:rPr lang="en-US" altLang="ko-KR" sz="800" b="0" i="1" smtClean="0">
                          <a:latin typeface="Cambria Math"/>
                        </a:rPr>
                        <m:t>, 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𝑖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=1,…,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𝑛</m:t>
                      </m:r>
                      <m:r>
                        <a:rPr lang="en-US" altLang="ko-KR" sz="800" b="0" i="1" smtClean="0">
                          <a:latin typeface="Cambria Math"/>
                        </a:rPr>
                        <m:t>.</m:t>
                      </m:r>
                    </m:oMath>
                  </m:oMathPara>
                </a14:m>
                <a:endParaRPr lang="en-US" altLang="ko-KR" sz="800" dirty="0" smtClean="0"/>
              </a:p>
              <a:p>
                <a:pPr marL="228600" indent="-228600">
                  <a:buAutoNum type="arabicParenR" startAt="2"/>
                </a:pPr>
                <a:r>
                  <a:rPr lang="en-US" altLang="ko-KR" sz="800" dirty="0" smtClean="0"/>
                  <a:t>n</a:t>
                </a:r>
                <a:r>
                  <a:rPr lang="ko-KR" altLang="en-US" sz="800" dirty="0" smtClean="0"/>
                  <a:t>개 개체 중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800" i="1">
                            <a:latin typeface="Cambria Math"/>
                          </a:rPr>
                          <m:t>𝑛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ko-KR" altLang="en-US" sz="800" dirty="0" smtClean="0"/>
                  <a:t>개를 임의추출하고</a:t>
                </a:r>
                <a:r>
                  <a:rPr lang="en-US" altLang="ko-KR" sz="800" dirty="0" smtClean="0"/>
                  <a:t>,</a:t>
                </a:r>
              </a:p>
              <a:p>
                <a:r>
                  <a:rPr lang="en-US" altLang="ko-KR" sz="800" dirty="0"/>
                  <a:t> </a:t>
                </a:r>
                <a:r>
                  <a:rPr lang="en-US" altLang="ko-KR" sz="800" dirty="0" smtClean="0"/>
                  <a:t>     negative gradient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sz="800" dirty="0" smtClean="0"/>
                  <a:t>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ko-KR" altLang="en-US" sz="800" dirty="0" smtClean="0"/>
                  <a:t>로 예측하는 회귀나무 구축</a:t>
                </a:r>
                <a:endParaRPr lang="en-US" altLang="ko-KR" sz="800" dirty="0" smtClean="0"/>
              </a:p>
              <a:p>
                <a:pPr marL="228600" indent="-228600">
                  <a:buAutoNum type="arabicParenR" startAt="3"/>
                </a:pPr>
                <a:r>
                  <a:rPr lang="ko-KR" altLang="en-US" sz="800" dirty="0" smtClean="0"/>
                  <a:t>회귀나무에 의해 전체영역을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altLang="ko-KR" sz="800" b="0" i="1" smtClean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altLang="ko-KR" sz="8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</a:rPr>
                          <m:t>𝐾</m:t>
                        </m:r>
                      </m:sub>
                    </m:sSub>
                  </m:oMath>
                </a14:m>
                <a:r>
                  <a:rPr lang="ko-KR" altLang="en-US" sz="800" dirty="0" smtClean="0"/>
                  <a:t>로 분할하고</a:t>
                </a:r>
                <a:r>
                  <a:rPr lang="en-US" altLang="ko-KR" sz="800" dirty="0" smtClean="0"/>
                  <a:t>,</a:t>
                </a:r>
              </a:p>
              <a:p>
                <a:r>
                  <a:rPr lang="en-US" altLang="ko-KR" sz="800" dirty="0"/>
                  <a:t> </a:t>
                </a:r>
                <a:r>
                  <a:rPr lang="en-US" altLang="ko-KR" sz="800" dirty="0" smtClean="0"/>
                  <a:t>     </a:t>
                </a:r>
                <a:r>
                  <a:rPr lang="ko-KR" altLang="en-US" sz="800" dirty="0" err="1" smtClean="0"/>
                  <a:t>부영역</a:t>
                </a:r>
                <a:r>
                  <a:rPr lang="ko-KR" altLang="en-US" sz="8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ko-KR" altLang="en-US" sz="800" dirty="0" smtClean="0"/>
                  <a:t>에서 최적의 변위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8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ko-KR" altLang="en-US" sz="800" dirty="0" smtClean="0"/>
                  <a:t>를 산출</a:t>
                </a:r>
                <a:endParaRPr lang="en-US" altLang="ko-KR" sz="800" dirty="0"/>
              </a:p>
              <a:p>
                <a:r>
                  <a:rPr lang="en-US" altLang="ko-KR" sz="800" dirty="0" smtClean="0"/>
                  <a:t>4)  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800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altLang="ko-KR" sz="800" i="1">
                            <a:latin typeface="Cambria Math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altLang="ko-KR" sz="800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8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sz="8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8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ko-KR" altLang="en-US" sz="800" dirty="0" smtClean="0"/>
                  <a:t>의 업데이트 </a:t>
                </a:r>
                <a:endParaRPr lang="en-US" altLang="ko-KR" sz="800" dirty="0" smtClean="0"/>
              </a:p>
              <a:p>
                <a:r>
                  <a:rPr lang="en-US" altLang="ko-KR" sz="800" dirty="0"/>
                  <a:t> </a:t>
                </a:r>
                <a:r>
                  <a:rPr lang="en-US" altLang="ko-KR" sz="800" dirty="0" smtClean="0"/>
                  <a:t>    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800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altLang="ko-KR" sz="800" i="1">
                            <a:latin typeface="Cambria Math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altLang="ko-KR" sz="800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8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sz="8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8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ko-KR" sz="800" dirty="0" smtClean="0"/>
                  <a:t> &lt;-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800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altLang="ko-KR" sz="800" i="1">
                            <a:latin typeface="Cambria Math"/>
                          </a:rPr>
                          <m:t>𝑓</m:t>
                        </m:r>
                      </m:e>
                    </m:acc>
                    <m:d>
                      <m:dPr>
                        <m:ctrlPr>
                          <a:rPr lang="en-US" altLang="ko-KR" sz="800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8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ko-KR" sz="800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sz="8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ko-KR" sz="800" b="0" i="1" smtClean="0">
                        <a:latin typeface="Cambria Math"/>
                      </a:rPr>
                      <m:t>+</m:t>
                    </m:r>
                    <m:r>
                      <a:rPr lang="ko-KR" altLang="en-US" sz="800" b="0" i="1" smtClean="0">
                        <a:latin typeface="Cambria Math"/>
                      </a:rPr>
                      <m:t>𝜆</m:t>
                    </m:r>
                    <m:sSub>
                      <m:sSubPr>
                        <m:ctrlPr>
                          <a:rPr lang="en-US" altLang="ko-KR" sz="8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altLang="ko-KR" sz="800" b="0" i="1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altLang="ko-KR" sz="8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ko-KR" sz="800" b="0" i="1" smtClean="0">
                        <a:latin typeface="Cambria Math"/>
                        <a:ea typeface="Cambria Math"/>
                      </a:rPr>
                      <m:t>∈</m:t>
                    </m:r>
                    <m:sSub>
                      <m:sSubPr>
                        <m:ctrlPr>
                          <a:rPr lang="en-US" altLang="ko-KR" sz="800" b="0" i="1" smtClean="0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ko-KR" sz="800" b="0" i="1" smtClean="0">
                            <a:latin typeface="Cambria Math"/>
                            <a:ea typeface="Cambria Math"/>
                          </a:rPr>
                          <m:t>𝑆</m:t>
                        </m:r>
                      </m:e>
                      <m:sub>
                        <m:r>
                          <a:rPr lang="en-US" altLang="ko-KR" sz="800" b="0" i="1" smtClean="0">
                            <a:latin typeface="Cambria Math"/>
                            <a:ea typeface="Cambria Math"/>
                          </a:rPr>
                          <m:t>𝑘</m:t>
                        </m:r>
                      </m:sub>
                    </m:sSub>
                    <m:r>
                      <a:rPr lang="en-US" altLang="ko-KR" sz="800" b="0" i="1" smtClean="0">
                        <a:latin typeface="Cambria Math"/>
                        <a:ea typeface="Cambria Math"/>
                      </a:rPr>
                      <m:t>.</m:t>
                    </m:r>
                  </m:oMath>
                </a14:m>
                <a:endParaRPr lang="en-US" altLang="ko-KR" sz="800" dirty="0" smtClean="0"/>
              </a:p>
              <a:p>
                <a:endParaRPr lang="en-US" altLang="ko-KR" sz="800" dirty="0" smtClean="0"/>
              </a:p>
              <a:p>
                <a:endParaRPr lang="ko-KR" altLang="en-US" sz="8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190" y="3159946"/>
                <a:ext cx="2807628" cy="1592424"/>
              </a:xfrm>
              <a:prstGeom prst="rect">
                <a:avLst/>
              </a:prstGeom>
              <a:blipFill rotWithShape="1">
                <a:blip r:embed="rId5"/>
                <a:stretch>
                  <a:fillRect t="-572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직사각형 79"/>
          <p:cNvSpPr/>
          <p:nvPr/>
        </p:nvSpPr>
        <p:spPr>
          <a:xfrm>
            <a:off x="840064" y="4895510"/>
            <a:ext cx="486864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앞선 분석 방향에서도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PCA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를 통한 차원축소의 효과가 크지 않은 모습을 보였다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따라서 </a:t>
            </a:r>
            <a:r>
              <a:rPr lang="ko-KR" altLang="en-US" sz="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연속형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변수와 범주형 변수의 처리가 간단하고 중요한 변수를 찾아주는 의사결정나무에 기반한 모형을 선택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트리 기반 모형에서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Decision Tree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는 첫 분할에 쓰이는 변수에 따라 나무의 모형이 크게 변하기 때문에 앙상블 기법을 사용하는 것이 더 안정된 모형이라 판단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다양한 앙상블 기법 중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Hyper Parameter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의 조절에 따라 좀 더 높은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F-Score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를 얻을 수 있는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GBM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을 사용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직사각형 1"/>
              <p:cNvSpPr/>
              <p:nvPr/>
            </p:nvSpPr>
            <p:spPr>
              <a:xfrm>
                <a:off x="6457950" y="2758371"/>
                <a:ext cx="4933950" cy="34778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200000"/>
                  </a:lnSpc>
                  <a:spcBef>
                    <a:spcPts val="600"/>
                  </a:spcBef>
                </a:pPr>
                <a:r>
                  <a:rPr lang="en-US" altLang="ko-KR" sz="900" b="1" dirty="0" err="1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N_tree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(T) </a:t>
                </a:r>
                <a:r>
                  <a:rPr lang="en-US" altLang="ko-KR" sz="900" b="1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: 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		</a:t>
                </a:r>
                <a:r>
                  <a:rPr lang="ko-KR" altLang="en-US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생성되는 </a:t>
                </a:r>
                <a:r>
                  <a:rPr lang="ko-KR" altLang="en-US" sz="900" dirty="0" err="1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트리의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</a:t>
                </a:r>
                <a:r>
                  <a:rPr lang="ko-KR" altLang="en-US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수</a:t>
                </a:r>
                <a:endParaRPr lang="en-US" altLang="ko-KR" sz="9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endParaRPr>
              </a:p>
              <a:p>
                <a:pPr>
                  <a:lnSpc>
                    <a:spcPct val="20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Max_depth</a:t>
                </a:r>
                <a:r>
                  <a:rPr lang="en-US" altLang="ko-KR" sz="900" b="1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: 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		</a:t>
                </a:r>
                <a:r>
                  <a:rPr lang="ko-KR" altLang="en-US" sz="900" dirty="0" err="1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트리의</a:t>
                </a:r>
                <a:r>
                  <a:rPr lang="ko-KR" altLang="en-US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깊이</a:t>
                </a:r>
                <a:endParaRPr lang="en-US" altLang="ko-KR" sz="9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endParaRPr>
              </a:p>
              <a:p>
                <a:pPr>
                  <a:lnSpc>
                    <a:spcPct val="20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min_child_weight</a:t>
                </a:r>
                <a:r>
                  <a:rPr lang="en-US" altLang="ko-KR" sz="900" b="1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: 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	</a:t>
                </a:r>
                <a:r>
                  <a:rPr lang="ko-KR" altLang="en-US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샘플의 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최소 </a:t>
                </a:r>
                <a:r>
                  <a:rPr lang="en-US" altLang="ko-KR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leaf 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개수</a:t>
                </a:r>
                <a:endParaRPr lang="en-US" altLang="ko-KR" sz="9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endParaRPr>
              </a:p>
              <a:p>
                <a:pPr>
                  <a:lnSpc>
                    <a:spcPct val="200000"/>
                  </a:lnSpc>
                  <a:spcBef>
                    <a:spcPts val="600"/>
                  </a:spcBef>
                </a:pPr>
                <a:r>
                  <a:rPr lang="en-US" altLang="ko-KR" sz="900" b="1" dirty="0" err="1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learn_rate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ko-KR" altLang="en-US" sz="900" b="1" i="1">
                        <a:latin typeface="Cambria Math"/>
                      </a:rPr>
                      <m:t>𝝀</m:t>
                    </m:r>
                  </m:oMath>
                </a14:m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) </a:t>
                </a:r>
                <a:r>
                  <a:rPr lang="en-US" altLang="ko-KR" sz="900" b="1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: 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		</a:t>
                </a:r>
                <a:r>
                  <a:rPr lang="ko-KR" altLang="en-US" sz="900" dirty="0" err="1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학습률</a:t>
                </a:r>
                <a:endParaRPr lang="en-US" altLang="ko-KR" sz="9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endParaRPr>
              </a:p>
              <a:p>
                <a:pPr>
                  <a:lnSpc>
                    <a:spcPct val="20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col_sample_rate</a:t>
                </a:r>
                <a:r>
                  <a:rPr lang="en-US" altLang="ko-KR" sz="900" b="1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: 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	</a:t>
                </a:r>
                <a:r>
                  <a:rPr lang="ko-KR" altLang="en-US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열에서의 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샘플 비율</a:t>
                </a:r>
                <a:endParaRPr lang="en-US" altLang="ko-KR" sz="9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endParaRPr>
              </a:p>
              <a:p>
                <a:pPr>
                  <a:lnSpc>
                    <a:spcPct val="20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sample_rate</a:t>
                </a:r>
                <a:r>
                  <a:rPr lang="en-US" altLang="ko-KR" sz="900" b="1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:		</a:t>
                </a:r>
                <a:r>
                  <a:rPr lang="ko-KR" altLang="en-US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트리 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당 열에서의 샘플 비율</a:t>
                </a:r>
                <a:endParaRPr lang="en-US" altLang="ko-KR" sz="9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endParaRPr>
              </a:p>
              <a:p>
                <a:pPr>
                  <a:lnSpc>
                    <a:spcPct val="200000"/>
                  </a:lnSpc>
                  <a:spcBef>
                    <a:spcPts val="600"/>
                  </a:spcBef>
                </a:pP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distribution :		</a:t>
                </a:r>
                <a:r>
                  <a:rPr lang="en-US" altLang="ko-KR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gradient boosting</a:t>
                </a:r>
                <a:r>
                  <a:rPr lang="ko-KR" altLang="en-US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의 기대 손실을 최소화하는 알고리즘</a:t>
                </a:r>
                <a:endParaRPr lang="en-US" altLang="ko-KR" sz="9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endParaRPr>
              </a:p>
              <a:p>
                <a:pPr>
                  <a:lnSpc>
                    <a:spcPct val="20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stopping_rounds</a:t>
                </a:r>
                <a:r>
                  <a:rPr lang="en-US" altLang="ko-KR" sz="900" b="1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, </a:t>
                </a:r>
                <a:r>
                  <a:rPr lang="en-US" altLang="ko-KR" sz="900" b="1" dirty="0" err="1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stopping_tolerance,stopping_metric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:</a:t>
                </a:r>
              </a:p>
              <a:p>
                <a:pPr>
                  <a:lnSpc>
                    <a:spcPct val="200000"/>
                  </a:lnSpc>
                  <a:spcBef>
                    <a:spcPts val="600"/>
                  </a:spcBef>
                </a:pPr>
                <a:r>
                  <a:rPr lang="en-US" altLang="ko-KR" sz="900" b="1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	</a:t>
                </a:r>
                <a:r>
                  <a:rPr lang="en-US" altLang="ko-KR" sz="900" b="1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	</a:t>
                </a:r>
                <a:r>
                  <a:rPr lang="en-US" altLang="ko-KR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stopping </a:t>
                </a:r>
                <a:r>
                  <a:rPr lang="en-US" altLang="ko-KR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rounds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의</a:t>
                </a:r>
                <a:r>
                  <a:rPr lang="en-US" altLang="ko-KR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이동 평균이 </a:t>
                </a:r>
                <a:r>
                  <a:rPr lang="en-US" altLang="ko-KR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stopping metric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의 </a:t>
                </a:r>
                <a:r>
                  <a:rPr lang="en-US" altLang="ko-KR" sz="9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			stopping </a:t>
                </a:r>
                <a:r>
                  <a:rPr lang="en-US" altLang="ko-KR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tolerance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보다 크지 않은 경우 </a:t>
                </a:r>
                <a:r>
                  <a:rPr lang="en-US" altLang="ko-KR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stop</a:t>
                </a:r>
                <a:r>
                  <a:rPr lang="ko-KR" altLang="en-US" sz="900" dirty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한다</a:t>
                </a:r>
                <a:endParaRPr lang="en-US" altLang="ko-KR" sz="9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</mc:Choice>
        <mc:Fallback xmlns="">
          <p:sp>
            <p:nvSpPr>
              <p:cNvPr id="2" name="직사각형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7950" y="2758371"/>
                <a:ext cx="4933950" cy="347787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418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3913" y="72151"/>
            <a:ext cx="3750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01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예측 모델 소개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최적값 찾기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03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추가 모델링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2393409" cy="369332"/>
            <a:chOff x="705123" y="1090151"/>
            <a:chExt cx="2393409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예측 모델 소개</a:t>
              </a: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1" y="499113"/>
            <a:ext cx="3709574" cy="461665"/>
            <a:chOff x="319501" y="546738"/>
            <a:chExt cx="3709574" cy="461665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모델 분석 프로세스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576325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XGB(eXtreme Gradient Boosting) 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모델</a:t>
            </a:r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4457699" y="6356350"/>
            <a:ext cx="1799261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16</a:t>
            </a:fld>
            <a:endParaRPr lang="ko-KR" altLang="en-US" dirty="0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832067" y="2572718"/>
            <a:ext cx="48686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defTabSz="914400"/>
            <a:r>
              <a:rPr lang="en-US" altLang="ko-KR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GBM</a:t>
            </a:r>
            <a:r>
              <a:rPr lang="ko-KR" altLang="en-US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개념을 계승한 알고리즘으로 동일한 </a:t>
            </a:r>
            <a:r>
              <a:rPr lang="en-US" altLang="ko-KR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Gradient boosting algorithm</a:t>
            </a:r>
            <a:r>
              <a:rPr lang="ko-KR" altLang="en-US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사용</a:t>
            </a:r>
            <a:r>
              <a:rPr lang="en-US" altLang="ko-KR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r>
              <a:rPr lang="ko-KR" altLang="en-US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en-US" altLang="ko-KR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GBM</a:t>
            </a:r>
            <a:r>
              <a:rPr lang="ko-KR" altLang="en-US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비해  더 정규화된 모델링을 사용함</a:t>
            </a:r>
            <a:r>
              <a:rPr lang="en-US" altLang="ko-KR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cxnSp>
        <p:nvCxnSpPr>
          <p:cNvPr id="33" name="직선 연결선 32"/>
          <p:cNvCxnSpPr/>
          <p:nvPr/>
        </p:nvCxnSpPr>
        <p:spPr>
          <a:xfrm>
            <a:off x="856345" y="2479694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856345" y="5519460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1044671" y="2392358"/>
            <a:ext cx="1030556" cy="174673"/>
          </a:xfrm>
          <a:prstGeom prst="rect">
            <a:avLst/>
          </a:prstGeom>
          <a:pattFill prst="pct40">
            <a:fgClr>
              <a:schemeClr val="tx1">
                <a:lumMod val="85000"/>
                <a:lumOff val="15000"/>
              </a:schemeClr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What is XGB? </a:t>
            </a:r>
            <a:endParaRPr lang="en-US" altLang="ko-KR" sz="1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6086611" y="2530420"/>
            <a:ext cx="0" cy="369342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/>
          <p:cNvSpPr/>
          <p:nvPr/>
        </p:nvSpPr>
        <p:spPr>
          <a:xfrm>
            <a:off x="827925" y="5777119"/>
            <a:ext cx="48686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GBM</a:t>
            </a:r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비해 다른 점은 더 정규화된 모델 링을 통해 </a:t>
            </a:r>
            <a:r>
              <a:rPr lang="ko-KR" altLang="en-US" sz="800" b="1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과적합</a:t>
            </a:r>
            <a:r>
              <a:rPr lang="en-US" altLang="ko-KR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(over-fitting)</a:t>
            </a:r>
            <a:r>
              <a:rPr lang="ko-KR" altLang="en-US" sz="8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줄여 더 좋은 성능을 기대할 수 있다는 점과 메모리 최적화를 통해 더 빠른 연산 속도를 보인다는 점이다</a:t>
            </a:r>
            <a:r>
              <a:rPr lang="en-US" altLang="ko-KR" sz="8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sz="8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60" name="직선 연결선 59"/>
          <p:cNvCxnSpPr/>
          <p:nvPr/>
        </p:nvCxnSpPr>
        <p:spPr>
          <a:xfrm>
            <a:off x="852203" y="5684095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1040529" y="5596759"/>
            <a:ext cx="1030556" cy="174673"/>
          </a:xfrm>
          <a:prstGeom prst="rect">
            <a:avLst/>
          </a:prstGeom>
          <a:pattFill prst="pct40">
            <a:fgClr>
              <a:schemeClr val="tx1">
                <a:lumMod val="85000"/>
                <a:lumOff val="15000"/>
              </a:schemeClr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000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</a:t>
            </a:r>
            <a:r>
              <a:rPr lang="en-US" altLang="ko-KR" sz="1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hy XGB? </a:t>
            </a:r>
            <a:endParaRPr lang="en-US" altLang="ko-KR" sz="1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6354622" y="2793665"/>
            <a:ext cx="5218253" cy="34301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6354621" y="2501278"/>
            <a:ext cx="5218254" cy="29238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altLang="ko-KR" sz="16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Hyper Parameter in XGB</a:t>
            </a: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27" name="직선 연결선 26"/>
          <p:cNvCxnSpPr/>
          <p:nvPr/>
        </p:nvCxnSpPr>
        <p:spPr>
          <a:xfrm>
            <a:off x="852203" y="6179395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38558" y="2911272"/>
                <a:ext cx="3357586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GBM	: </a:t>
                </a:r>
                <a14:m>
                  <m:oMath xmlns:m="http://schemas.openxmlformats.org/officeDocument/2006/math"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𝑂𝑏𝑗</m:t>
                    </m:r>
                    <m:d>
                      <m:dPr>
                        <m:ctrlPr>
                          <a:rPr lang="en-US" altLang="ko-KR" sz="1400" b="1" i="1">
                            <a:ln>
                              <a:solidFill>
                                <a:srgbClr val="5B9BD5">
                                  <a:shade val="50000"/>
                                  <a:alpha val="0"/>
                                </a:srgbClr>
                              </a:solidFill>
                            </a:ln>
                            <a:solidFill>
                              <a:prstClr val="black"/>
                            </a:solidFill>
                            <a:latin typeface="Cambria Math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ko-KR" sz="1400" b="1">
                            <a:ln>
                              <a:solidFill>
                                <a:srgbClr val="5B9BD5">
                                  <a:shade val="50000"/>
                                  <a:alpha val="0"/>
                                </a:srgbClr>
                              </a:solidFill>
                            </a:ln>
                            <a:solidFill>
                              <a:prstClr val="black"/>
                            </a:solidFill>
                            <a:latin typeface="Cambria Math"/>
                            <a:ea typeface="나눔바른고딕" panose="020B0603020101020101" pitchFamily="50" charset="-127"/>
                          </a:rPr>
                          <m:t>Θ</m:t>
                        </m:r>
                      </m:e>
                    </m:d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=</m:t>
                    </m:r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𝐿</m:t>
                    </m:r>
                    <m:d>
                      <m:dPr>
                        <m:ctrlPr>
                          <a:rPr lang="en-US" altLang="ko-KR" sz="1400" b="1" i="1">
                            <a:ln>
                              <a:solidFill>
                                <a:srgbClr val="5B9BD5">
                                  <a:shade val="50000"/>
                                  <a:alpha val="0"/>
                                </a:srgbClr>
                              </a:solidFill>
                            </a:ln>
                            <a:solidFill>
                              <a:prstClr val="black"/>
                            </a:solidFill>
                            <a:latin typeface="Cambria Math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r>
                          <a:rPr lang="ko-KR" altLang="en-US" sz="1400" b="1">
                            <a:ln>
                              <a:solidFill>
                                <a:srgbClr val="5B9BD5">
                                  <a:shade val="50000"/>
                                  <a:alpha val="0"/>
                                </a:srgbClr>
                              </a:solidFill>
                            </a:ln>
                            <a:solidFill>
                              <a:prstClr val="black"/>
                            </a:solidFill>
                            <a:latin typeface="Cambria Math"/>
                            <a:ea typeface="나눔바른고딕" panose="020B0603020101020101" pitchFamily="50" charset="-127"/>
                          </a:rPr>
                          <m:t>𝜃</m:t>
                        </m:r>
                      </m:e>
                    </m:d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+</m:t>
                    </m:r>
                    <m:r>
                      <m:rPr>
                        <m:sty m:val="p"/>
                      </m:rPr>
                      <a:rPr lang="el-GR" altLang="ko-KR" sz="1400" b="1" smtClean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Ω</m:t>
                    </m:r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(</m:t>
                    </m:r>
                    <m:r>
                      <m:rPr>
                        <m:sty m:val="p"/>
                      </m:rPr>
                      <a:rPr lang="el-GR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Θ</m:t>
                    </m:r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)</m:t>
                    </m:r>
                  </m:oMath>
                </a14:m>
                <a:endParaRPr lang="en-US" altLang="ko-KR" sz="1400" b="1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r>
                  <a:rPr lang="en-US" altLang="ko-KR" sz="1400" b="1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XGB	: </a:t>
                </a:r>
                <a14:m>
                  <m:oMath xmlns:m="http://schemas.openxmlformats.org/officeDocument/2006/math"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𝑂𝑏𝑗</m:t>
                    </m:r>
                    <m:d>
                      <m:dPr>
                        <m:ctrlPr>
                          <a:rPr lang="en-US" altLang="ko-KR" sz="1400" b="1" i="1">
                            <a:ln>
                              <a:solidFill>
                                <a:srgbClr val="5B9BD5">
                                  <a:shade val="50000"/>
                                  <a:alpha val="0"/>
                                </a:srgbClr>
                              </a:solidFill>
                            </a:ln>
                            <a:solidFill>
                              <a:prstClr val="black"/>
                            </a:solidFill>
                            <a:latin typeface="Cambria Math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ko-KR" sz="1400" b="1">
                            <a:ln>
                              <a:solidFill>
                                <a:srgbClr val="5B9BD5">
                                  <a:shade val="50000"/>
                                  <a:alpha val="0"/>
                                </a:srgbClr>
                              </a:solidFill>
                            </a:ln>
                            <a:solidFill>
                              <a:prstClr val="black"/>
                            </a:solidFill>
                            <a:latin typeface="Cambria Math"/>
                            <a:ea typeface="나눔바른고딕" panose="020B0603020101020101" pitchFamily="50" charset="-127"/>
                          </a:rPr>
                          <m:t>Θ</m:t>
                        </m:r>
                      </m:e>
                    </m:d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=</m:t>
                    </m:r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𝐿</m:t>
                    </m:r>
                    <m:d>
                      <m:dPr>
                        <m:ctrlPr>
                          <a:rPr lang="en-US" altLang="ko-KR" sz="1400" b="1" i="1">
                            <a:ln>
                              <a:solidFill>
                                <a:srgbClr val="5B9BD5">
                                  <a:shade val="50000"/>
                                  <a:alpha val="0"/>
                                </a:srgbClr>
                              </a:solidFill>
                            </a:ln>
                            <a:solidFill>
                              <a:prstClr val="black"/>
                            </a:solidFill>
                            <a:latin typeface="Cambria Math"/>
                            <a:ea typeface="나눔바른고딕" panose="020B0603020101020101" pitchFamily="50" charset="-127"/>
                          </a:rPr>
                        </m:ctrlPr>
                      </m:dPr>
                      <m:e>
                        <m:r>
                          <a:rPr lang="ko-KR" altLang="en-US" sz="1400" b="1">
                            <a:ln>
                              <a:solidFill>
                                <a:srgbClr val="5B9BD5">
                                  <a:shade val="50000"/>
                                  <a:alpha val="0"/>
                                </a:srgbClr>
                              </a:solidFill>
                            </a:ln>
                            <a:solidFill>
                              <a:prstClr val="black"/>
                            </a:solidFill>
                            <a:latin typeface="Cambria Math"/>
                            <a:ea typeface="나눔바른고딕" panose="020B0603020101020101" pitchFamily="50" charset="-127"/>
                          </a:rPr>
                          <m:t>𝜃</m:t>
                        </m:r>
                      </m:e>
                    </m:d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+</m:t>
                    </m:r>
                    <m:r>
                      <m:rPr>
                        <m:sty m:val="p"/>
                      </m:rPr>
                      <a:rPr lang="el-GR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Ω</m:t>
                    </m:r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(</m:t>
                    </m:r>
                    <m:r>
                      <m:rPr>
                        <m:sty m:val="p"/>
                      </m:rPr>
                      <a:rPr lang="el-GR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Θ</m:t>
                    </m:r>
                    <m:r>
                      <a:rPr lang="en-US" altLang="ko-KR" sz="1400" b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)</m:t>
                    </m:r>
                  </m:oMath>
                </a14:m>
                <a:endParaRPr lang="ko-KR" altLang="en-US" sz="1400" b="1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endParaRPr lang="en-US" altLang="ko-KR" sz="600" b="1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sz="1400" b="0" i="1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L</m:t>
                    </m:r>
                  </m:oMath>
                </a14:m>
                <a:r>
                  <a:rPr lang="en-US" altLang="ko-KR" sz="1400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: loss function,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sz="1400" b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Ω</m:t>
                    </m:r>
                  </m:oMath>
                </a14:m>
                <a:r>
                  <a:rPr lang="en-US" altLang="ko-KR" sz="1400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: regularization </a:t>
                </a:r>
                <a:r>
                  <a:rPr lang="en-US" altLang="ko-KR" sz="1400" dirty="0" smtClean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term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558" y="2911272"/>
                <a:ext cx="3357586" cy="830997"/>
              </a:xfrm>
              <a:prstGeom prst="rect">
                <a:avLst/>
              </a:prstGeom>
              <a:blipFill rotWithShape="1">
                <a:blip r:embed="rId3"/>
                <a:stretch>
                  <a:fillRect l="-545" t="-735" b="-661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직사각형 28"/>
              <p:cNvSpPr/>
              <p:nvPr/>
            </p:nvSpPr>
            <p:spPr>
              <a:xfrm>
                <a:off x="4266665" y="3437457"/>
                <a:ext cx="119922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sz="90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prstClr val="black"/>
                        </a:solidFill>
                        <a:latin typeface="Cambria Math"/>
                        <a:ea typeface="나눔바른고딕" panose="020B0603020101020101" pitchFamily="50" charset="-127"/>
                      </a:rPr>
                      <m:t>Ω</m:t>
                    </m:r>
                  </m:oMath>
                </a14:m>
                <a:r>
                  <a:rPr lang="en-US" altLang="ko-KR" sz="900" dirty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(</a:t>
                </a:r>
                <a:r>
                  <a:rPr lang="en-US" altLang="ko-KR" sz="900" dirty="0" smtClean="0">
                    <a:ln>
                      <a:solidFill>
                        <a:srgbClr val="5B9BD5">
                          <a:shade val="50000"/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regularization term) </a:t>
                </a:r>
                <a:r>
                  <a:rPr lang="en-US" altLang="ko-KR" sz="900" dirty="0"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:</a:t>
                </a:r>
                <a:endParaRPr lang="en-US" altLang="ko-KR" sz="1000" dirty="0"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</mc:Choice>
        <mc:Fallback xmlns="">
          <p:sp>
            <p:nvSpPr>
              <p:cNvPr id="29" name="직사각형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6665" y="3437457"/>
                <a:ext cx="1199228" cy="369332"/>
              </a:xfrm>
              <a:prstGeom prst="rect">
                <a:avLst/>
              </a:prstGeom>
              <a:blipFill rotWithShape="1">
                <a:blip r:embed="rId4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직사각형 29"/>
          <p:cNvSpPr/>
          <p:nvPr/>
        </p:nvSpPr>
        <p:spPr>
          <a:xfrm>
            <a:off x="4325257" y="3437457"/>
            <a:ext cx="1331635" cy="1069213"/>
          </a:xfrm>
          <a:prstGeom prst="rect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357791" y="3806789"/>
                <a:ext cx="1266565" cy="4525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ko-KR" sz="800" i="1" smtClean="0">
                          <a:latin typeface="Cambria Math"/>
                          <a:ea typeface="Cambria Math"/>
                        </a:rPr>
                        <m:t>Ω</m:t>
                      </m:r>
                      <m:d>
                        <m:dPr>
                          <m:ctrlPr>
                            <a:rPr lang="en-US" altLang="ko-KR" sz="800" b="0" i="1" smtClean="0">
                              <a:latin typeface="Cambria Math"/>
                              <a:ea typeface="Cambria Math"/>
                            </a:rPr>
                          </m:ctrlPr>
                        </m:dPr>
                        <m:e>
                          <m:r>
                            <a:rPr lang="en-US" altLang="ko-KR" sz="800" b="0" i="1" smtClean="0">
                              <a:latin typeface="Cambria Math"/>
                              <a:ea typeface="Cambria Math"/>
                            </a:rPr>
                            <m:t>𝑓</m:t>
                          </m:r>
                        </m:e>
                      </m:d>
                      <m:r>
                        <a:rPr lang="en-US" altLang="ko-KR" sz="800" b="0" i="1" smtClean="0">
                          <a:latin typeface="Cambria Math"/>
                          <a:ea typeface="Cambria Math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l-GR" altLang="ko-KR" sz="800" b="0" i="1" smtClean="0">
                          <a:latin typeface="Cambria Math"/>
                          <a:ea typeface="Cambria Math"/>
                        </a:rPr>
                        <m:t>Υ</m:t>
                      </m:r>
                      <m:r>
                        <a:rPr lang="en-US" altLang="ko-KR" sz="800" b="0" i="1" smtClean="0">
                          <a:latin typeface="Cambria Math"/>
                          <a:ea typeface="Cambria Math"/>
                        </a:rPr>
                        <m:t>𝑇</m:t>
                      </m:r>
                      <m:r>
                        <a:rPr lang="en-US" altLang="ko-KR" sz="800" b="0" i="1" smtClean="0">
                          <a:latin typeface="Cambria Math"/>
                          <a:ea typeface="Cambria Math"/>
                        </a:rPr>
                        <m:t>+</m:t>
                      </m:r>
                      <m:f>
                        <m:fPr>
                          <m:ctrlPr>
                            <a:rPr lang="en-US" altLang="ko-KR" sz="800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en-US" altLang="ko-KR" sz="800" b="0" i="1" smtClean="0">
                              <a:latin typeface="Cambria Math"/>
                              <a:ea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altLang="ko-KR" sz="800" b="0" i="1" smtClean="0">
                              <a:latin typeface="Cambria Math"/>
                              <a:ea typeface="Cambria Math"/>
                            </a:rPr>
                            <m:t>2</m:t>
                          </m:r>
                        </m:den>
                      </m:f>
                      <m:r>
                        <a:rPr lang="ko-KR" altLang="en-US" sz="800" b="0" i="1" smtClean="0">
                          <a:latin typeface="Cambria Math"/>
                          <a:ea typeface="Cambria Math"/>
                        </a:rPr>
                        <m:t>𝜆</m:t>
                      </m:r>
                      <m:nary>
                        <m:naryPr>
                          <m:chr m:val="∑"/>
                          <m:ctrlPr>
                            <a:rPr lang="ko-KR" altLang="en-US" sz="800" b="0" i="1" smtClean="0">
                              <a:latin typeface="Cambria Math"/>
                              <a:ea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sz="800" b="0" i="1" smtClean="0">
                              <a:latin typeface="Cambria Math"/>
                              <a:ea typeface="Cambria Math"/>
                            </a:rPr>
                            <m:t>𝑗</m:t>
                          </m:r>
                          <m:r>
                            <a:rPr lang="en-US" altLang="ko-KR" sz="800" b="0" i="1" smtClean="0">
                              <a:latin typeface="Cambria Math"/>
                              <a:ea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ko-KR" sz="800" b="0" i="1" smtClean="0">
                              <a:latin typeface="Cambria Math"/>
                              <a:ea typeface="Cambria Math"/>
                            </a:rPr>
                            <m:t>𝑇</m:t>
                          </m:r>
                        </m:sup>
                        <m:e>
                          <m:sSubSup>
                            <m:sSubSupPr>
                              <m:ctrlPr>
                                <a:rPr lang="en-US" altLang="ko-KR" sz="800" b="0" i="1" smtClean="0">
                                  <a:latin typeface="Cambria Math"/>
                                  <a:ea typeface="Cambria Math"/>
                                </a:rPr>
                              </m:ctrlPr>
                            </m:sSubSupPr>
                            <m:e>
                              <m:r>
                                <a:rPr lang="en-US" altLang="ko-KR" sz="800" b="0" i="1" smtClean="0">
                                  <a:latin typeface="Cambria Math"/>
                                  <a:ea typeface="Cambria Math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ko-KR" sz="800" b="0" i="1" smtClean="0">
                                  <a:latin typeface="Cambria Math"/>
                                  <a:ea typeface="Cambria Math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ko-KR" sz="800" b="0" i="1" smtClean="0">
                                  <a:latin typeface="Cambria Math"/>
                                  <a:ea typeface="Cambria Math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ko-KR" altLang="en-US" sz="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7791" y="3806789"/>
                <a:ext cx="1266565" cy="452560"/>
              </a:xfrm>
              <a:prstGeom prst="rect">
                <a:avLst/>
              </a:prstGeom>
              <a:blipFill rotWithShape="1">
                <a:blip r:embed="rId5"/>
                <a:stretch>
                  <a:fillRect t="-78667" r="-39904" b="-121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266665" y="4211353"/>
                <a:ext cx="131619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ko-KR" sz="800" b="0" i="1" smtClean="0">
                        <a:latin typeface="Cambria Math"/>
                      </a:rPr>
                      <m:t>𝑤</m:t>
                    </m:r>
                    <m:r>
                      <a:rPr lang="en-US" altLang="ko-KR" sz="800" b="0" i="1" smtClean="0">
                        <a:latin typeface="Cambria Math"/>
                      </a:rPr>
                      <m:t>:</m:t>
                    </m:r>
                  </m:oMath>
                </a14:m>
                <a:r>
                  <a:rPr lang="ko-KR" altLang="en-US" sz="800" b="0" dirty="0" smtClean="0"/>
                  <a:t> </a:t>
                </a:r>
                <a:r>
                  <a:rPr lang="en-US" altLang="ko-KR" sz="800" b="0" dirty="0" smtClean="0"/>
                  <a:t>leaves score</a:t>
                </a:r>
                <a:r>
                  <a:rPr lang="ko-KR" altLang="en-US" sz="800" dirty="0" smtClean="0"/>
                  <a:t>의</a:t>
                </a:r>
                <a:r>
                  <a:rPr lang="en-US" altLang="ko-KR" sz="800" dirty="0"/>
                  <a:t> </a:t>
                </a:r>
                <a:r>
                  <a:rPr lang="en-US" altLang="ko-KR" sz="800" dirty="0" smtClean="0"/>
                  <a:t>vector</a:t>
                </a:r>
              </a:p>
              <a:p>
                <a14:m>
                  <m:oMath xmlns:m="http://schemas.openxmlformats.org/officeDocument/2006/math">
                    <m:r>
                      <a:rPr lang="en-US" altLang="ko-KR" sz="800" b="0" i="1" smtClean="0">
                        <a:latin typeface="Cambria Math"/>
                      </a:rPr>
                      <m:t>𝑇</m:t>
                    </m:r>
                    <m:r>
                      <a:rPr lang="en-US" altLang="ko-KR" sz="800" b="0" i="1" smtClean="0">
                        <a:latin typeface="Cambria Math"/>
                      </a:rPr>
                      <m:t>:</m:t>
                    </m:r>
                  </m:oMath>
                </a14:m>
                <a:r>
                  <a:rPr lang="ko-KR" altLang="en-US" sz="800" b="0" dirty="0" smtClean="0"/>
                  <a:t> </a:t>
                </a:r>
                <a:r>
                  <a:rPr lang="en-US" altLang="ko-KR" sz="800" dirty="0" smtClean="0"/>
                  <a:t>number of leaves</a:t>
                </a:r>
                <a:endParaRPr lang="ko-KR" altLang="en-US" sz="800" b="0" dirty="0" smtClean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6665" y="4211353"/>
                <a:ext cx="1316194" cy="338554"/>
              </a:xfrm>
              <a:prstGeom prst="rect">
                <a:avLst/>
              </a:prstGeom>
              <a:blipFill rotWithShape="1">
                <a:blip r:embed="rId6"/>
                <a:stretch>
                  <a:fillRect b="-363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직사각형 9"/>
              <p:cNvSpPr/>
              <p:nvPr/>
            </p:nvSpPr>
            <p:spPr>
              <a:xfrm>
                <a:off x="6412678" y="2750976"/>
                <a:ext cx="6096000" cy="335476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N_tree(T) : 		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생성되는 </a:t>
                </a:r>
                <a:r>
                  <a:rPr lang="ko-KR" altLang="en-US" sz="900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트리의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수</a:t>
                </a:r>
                <a:endParaRPr lang="en-US" altLang="ko-KR" sz="90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Max_depth</a:t>
                </a: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: 		</a:t>
                </a:r>
                <a:r>
                  <a:rPr lang="ko-KR" altLang="en-US" sz="900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트리의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깊이</a:t>
                </a:r>
                <a:endParaRPr lang="en-US" altLang="ko-KR" sz="90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min_child_weight</a:t>
                </a: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: 	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샘플의 최소 </a:t>
                </a:r>
                <a:r>
                  <a:rPr lang="en-US" altLang="ko-KR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leaf 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개수</a:t>
                </a:r>
                <a:endParaRPr lang="en-US" altLang="ko-KR" sz="90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learn_rate</a:t>
                </a: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(</a:t>
                </a:r>
                <a14:m>
                  <m:oMath xmlns:m="http://schemas.openxmlformats.org/officeDocument/2006/math">
                    <m:r>
                      <a:rPr lang="ko-KR" altLang="en-US" sz="900" b="1" i="1">
                        <a:solidFill>
                          <a:prstClr val="black"/>
                        </a:solidFill>
                        <a:latin typeface="Cambria Math"/>
                      </a:rPr>
                      <m:t>𝝀</m:t>
                    </m:r>
                  </m:oMath>
                </a14:m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) : 		</a:t>
                </a:r>
                <a:r>
                  <a:rPr lang="ko-KR" altLang="en-US" sz="900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학습률</a:t>
                </a:r>
                <a:endParaRPr lang="en-US" altLang="ko-KR" sz="90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col_sample_rate</a:t>
                </a: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: 	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열에서의 샘플 비율</a:t>
                </a:r>
                <a:endParaRPr lang="en-US" altLang="ko-KR" sz="90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sample_rate</a:t>
                </a: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:		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트리 당 열에서의 샘플 비율</a:t>
                </a:r>
                <a:endParaRPr lang="en-US" altLang="ko-KR" sz="90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distribution :		</a:t>
                </a:r>
                <a:r>
                  <a:rPr lang="en-US" altLang="ko-KR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gradient boosting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의 기대 손실을 최소화하는 </a:t>
                </a:r>
                <a:r>
                  <a:rPr lang="ko-KR" altLang="en-US" sz="900" dirty="0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알고리즘</a:t>
                </a:r>
                <a:endParaRPr lang="en-US" altLang="ko-KR" sz="900" dirty="0" smtClean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lambda</a:t>
                </a:r>
                <a:r>
                  <a:rPr lang="en-US" altLang="ko-KR" sz="900" dirty="0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: 		L2 regularization </a:t>
                </a:r>
                <a:r>
                  <a:rPr lang="ko-KR" altLang="en-US" sz="900" dirty="0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으로 </a:t>
                </a:r>
                <a:r>
                  <a:rPr lang="ko-KR" altLang="en-US" sz="900" dirty="0" err="1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과적합을</a:t>
                </a:r>
                <a:r>
                  <a:rPr lang="ko-KR" altLang="en-US" sz="900" dirty="0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줄이기 위해 사용</a:t>
                </a:r>
                <a:endParaRPr lang="en-US" altLang="ko-KR" sz="900" dirty="0" smtClean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alpha</a:t>
                </a:r>
                <a:r>
                  <a:rPr lang="en-US" altLang="ko-KR" sz="900" dirty="0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:		L1 regularization </a:t>
                </a:r>
                <a:r>
                  <a:rPr lang="ko-KR" altLang="en-US" sz="900" dirty="0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으로 높은 차원에서 계산 양을 감소시킴</a:t>
                </a:r>
                <a:endParaRPr lang="en-US" altLang="ko-KR" sz="90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stopping_rounds</a:t>
                </a: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, </a:t>
                </a:r>
                <a:r>
                  <a:rPr lang="en-US" altLang="ko-KR" sz="900" b="1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stopping_tolerance,stopping_metric</a:t>
                </a: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:</a:t>
                </a:r>
              </a:p>
              <a:p>
                <a:pPr lvl="0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en-US" altLang="ko-KR" sz="900" b="1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		</a:t>
                </a:r>
                <a:r>
                  <a:rPr lang="en-US" altLang="ko-KR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stopping rounds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의</a:t>
                </a:r>
                <a:r>
                  <a:rPr lang="en-US" altLang="ko-KR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 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이동 평균이 </a:t>
                </a:r>
                <a:r>
                  <a:rPr lang="en-US" altLang="ko-KR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stopping metric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의 </a:t>
                </a:r>
                <a:r>
                  <a:rPr lang="en-US" altLang="ko-KR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			</a:t>
                </a:r>
                <a:r>
                  <a:rPr lang="en-US" altLang="ko-KR" sz="900" dirty="0" smtClean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	stopping </a:t>
                </a:r>
                <a:r>
                  <a:rPr lang="en-US" altLang="ko-KR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tolerance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보다 크지 않은 경우 </a:t>
                </a:r>
                <a:r>
                  <a:rPr lang="en-US" altLang="ko-KR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stop</a:t>
                </a:r>
                <a:r>
                  <a:rPr lang="ko-KR" altLang="en-US" sz="90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나눔바른고딕" pitchFamily="50" charset="-127"/>
                    <a:ea typeface="나눔바른고딕" pitchFamily="50" charset="-127"/>
                  </a:rPr>
                  <a:t>한다</a:t>
                </a:r>
                <a:endParaRPr lang="en-US" altLang="ko-KR" sz="90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</mc:Choice>
        <mc:Fallback xmlns="">
          <p:sp>
            <p:nvSpPr>
              <p:cNvPr id="10" name="직사각형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2678" y="2750976"/>
                <a:ext cx="6096000" cy="3354765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146" y="3742269"/>
            <a:ext cx="3309998" cy="1704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85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직사각형 118"/>
          <p:cNvSpPr/>
          <p:nvPr/>
        </p:nvSpPr>
        <p:spPr>
          <a:xfrm>
            <a:off x="5715000" y="2309119"/>
            <a:ext cx="6124575" cy="4005955"/>
          </a:xfrm>
          <a:prstGeom prst="rect">
            <a:avLst/>
          </a:prstGeom>
          <a:solidFill>
            <a:srgbClr val="F2F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118" name="직사각형 117"/>
          <p:cNvSpPr/>
          <p:nvPr/>
        </p:nvSpPr>
        <p:spPr>
          <a:xfrm>
            <a:off x="705124" y="2309119"/>
            <a:ext cx="4763709" cy="4005955"/>
          </a:xfrm>
          <a:prstGeom prst="rect">
            <a:avLst/>
          </a:prstGeom>
          <a:solidFill>
            <a:srgbClr val="F2F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43913" y="72151"/>
            <a:ext cx="3750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01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예측 모델 소개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최적값 찾기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03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추가 모델링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1983040" cy="369332"/>
            <a:chOff x="705123" y="1090151"/>
            <a:chExt cx="1983040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7235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최적값 찾기</a:t>
              </a:r>
              <a:endParaRPr lang="ko-KR" altLang="en-US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1" y="499113"/>
            <a:ext cx="3709574" cy="461665"/>
            <a:chOff x="319501" y="546738"/>
            <a:chExt cx="3709574" cy="461665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모델 분석 프로세스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576325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데이터 맞는 </a:t>
            </a:r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Hyper-Parameter 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조절</a:t>
            </a:r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4457699" y="6356350"/>
            <a:ext cx="1799261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17</a:t>
            </a:fld>
            <a:endParaRPr lang="ko-KR" altLang="en-US" dirty="0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5995205" y="2354058"/>
            <a:ext cx="8102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XGB</a:t>
            </a:r>
            <a:endParaRPr lang="ko-KR" altLang="en-US" sz="16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6082371" y="3070579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7523720" y="3066799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8973204" y="3048495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104425" y="2713272"/>
            <a:ext cx="103586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N_tree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7306704" y="2713271"/>
            <a:ext cx="153279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Max_depth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8805881" y="2656120"/>
            <a:ext cx="14334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Min_child</a:t>
            </a:r>
            <a:endParaRPr lang="en-US" altLang="ko-KR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weight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6072974" y="4880335"/>
            <a:ext cx="1098761" cy="1256295"/>
            <a:chOff x="1597505" y="3046019"/>
            <a:chExt cx="1098761" cy="1256295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1597505" y="3046019"/>
              <a:ext cx="1098761" cy="1256295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ko-KR" altLang="en-US" sz="2000" dirty="0" smtClean="0">
                <a:solidFill>
                  <a:srgbClr val="3A383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1786220" y="3819893"/>
              <a:ext cx="749906" cy="272415"/>
            </a:xfrm>
            <a:prstGeom prst="round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D94E4E"/>
              </a:solidFill>
              <a:prstDash val="solid"/>
              <a:miter lim="800000"/>
            </a:ln>
            <a:effectLst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en-US" altLang="ko-KR" sz="1000" b="1" spc="300" noProof="0" dirty="0" smtClean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0.7</a:t>
              </a:r>
              <a:endParaRPr kumimoji="0" lang="ko-KR" alt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3A3838"/>
                </a:solidFill>
                <a:effectLst/>
                <a:uLnTx/>
                <a:uFillTx/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1795618" y="3244150"/>
              <a:ext cx="749906" cy="272415"/>
            </a:xfrm>
            <a:prstGeom prst="round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en-US" altLang="ko-KR" sz="1000" b="1" spc="300" dirty="0" smtClean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0.5</a:t>
              </a:r>
              <a:endParaRPr kumimoji="0" lang="ko-KR" alt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3A3838"/>
                </a:solidFill>
                <a:effectLst/>
                <a:uLnTx/>
                <a:uFillTx/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43" name="직사각형 42"/>
          <p:cNvSpPr/>
          <p:nvPr/>
        </p:nvSpPr>
        <p:spPr>
          <a:xfrm>
            <a:off x="5809471" y="4419842"/>
            <a:ext cx="16257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Col_sample</a:t>
            </a:r>
            <a:endParaRPr lang="en-US" altLang="ko-KR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rate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7194879" y="4481397"/>
            <a:ext cx="177003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Sample_rate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7523719" y="4880335"/>
            <a:ext cx="1098761" cy="1256295"/>
            <a:chOff x="1597505" y="3046019"/>
            <a:chExt cx="1098761" cy="1256295"/>
          </a:xfrm>
        </p:grpSpPr>
        <p:sp>
          <p:nvSpPr>
            <p:cNvPr id="46" name="모서리가 둥근 직사각형 45"/>
            <p:cNvSpPr/>
            <p:nvPr/>
          </p:nvSpPr>
          <p:spPr>
            <a:xfrm>
              <a:off x="1597505" y="3046019"/>
              <a:ext cx="1098761" cy="1256295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ko-KR" altLang="en-US" sz="2000" dirty="0" smtClean="0">
                <a:solidFill>
                  <a:srgbClr val="3A3838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47" name="모서리가 둥근 직사각형 46"/>
            <p:cNvSpPr/>
            <p:nvPr/>
          </p:nvSpPr>
          <p:spPr>
            <a:xfrm>
              <a:off x="1771932" y="3818904"/>
              <a:ext cx="749906" cy="272415"/>
            </a:xfrm>
            <a:prstGeom prst="roundRect">
              <a:avLst/>
            </a:prstGeom>
            <a:solidFill>
              <a:sysClr val="window" lastClr="FFFFFF"/>
            </a:solidFill>
            <a:ln w="22225" cap="flat" cmpd="sng" algn="ctr">
              <a:solidFill>
                <a:srgbClr val="D94E4E"/>
              </a:solidFill>
              <a:prstDash val="solid"/>
              <a:miter lim="800000"/>
            </a:ln>
            <a:effectLst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en-US" altLang="ko-KR" sz="1000" b="1" spc="30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0.7</a:t>
              </a:r>
              <a:endParaRPr kumimoji="0" lang="ko-KR" alt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3A3838"/>
                </a:solidFill>
                <a:effectLst/>
                <a:uLnTx/>
                <a:uFillTx/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48" name="모서리가 둥근 직사각형 47"/>
            <p:cNvSpPr/>
            <p:nvPr/>
          </p:nvSpPr>
          <p:spPr>
            <a:xfrm>
              <a:off x="1771932" y="3244150"/>
              <a:ext cx="749906" cy="272415"/>
            </a:xfrm>
            <a:prstGeom prst="round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en-US" altLang="ko-KR" sz="1000" b="1" spc="300" dirty="0" smtClean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0.5</a:t>
              </a:r>
              <a:endParaRPr kumimoji="0" lang="ko-KR" alt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3A3838"/>
                </a:solidFill>
                <a:effectLst/>
                <a:uLnTx/>
                <a:uFillTx/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51" name="직사각형 50"/>
          <p:cNvSpPr/>
          <p:nvPr/>
        </p:nvSpPr>
        <p:spPr>
          <a:xfrm>
            <a:off x="8951066" y="4467109"/>
            <a:ext cx="13195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Learning</a:t>
            </a:r>
          </a:p>
          <a:p>
            <a:pPr algn="ctr"/>
            <a:r>
              <a:rPr lang="en-US" altLang="ko-KR" sz="1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rate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9001496" y="4866047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10382948" y="3043727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10092999" y="2651352"/>
            <a:ext cx="167866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Reg_lambda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10219018" y="4462341"/>
            <a:ext cx="15937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Reg_alpha</a:t>
            </a:r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10411240" y="4861279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6261689" y="3572747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150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8" name="모서리가 둥근 직사각형 57"/>
          <p:cNvSpPr/>
          <p:nvPr/>
        </p:nvSpPr>
        <p:spPr>
          <a:xfrm>
            <a:off x="6271087" y="3919672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200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61" name="모서리가 둥근 직사각형 60"/>
          <p:cNvSpPr/>
          <p:nvPr/>
        </p:nvSpPr>
        <p:spPr>
          <a:xfrm>
            <a:off x="6261689" y="3190073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100</a:t>
            </a:r>
            <a:endParaRPr kumimoji="0" lang="ko-KR" altLang="en-US" sz="1000" b="1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7704944" y="3570327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12</a:t>
            </a:r>
            <a:endParaRPr lang="ko-KR" altLang="en-US" sz="1000" kern="0" dirty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64" name="모서리가 둥근 직사각형 63"/>
          <p:cNvSpPr/>
          <p:nvPr/>
        </p:nvSpPr>
        <p:spPr>
          <a:xfrm>
            <a:off x="7704944" y="4000040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16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7910620" y="3749294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endParaRPr lang="ko-KR" altLang="en-US" sz="3200" dirty="0"/>
          </a:p>
        </p:txBody>
      </p:sp>
      <p:sp>
        <p:nvSpPr>
          <p:cNvPr id="66" name="직사각형 65"/>
          <p:cNvSpPr/>
          <p:nvPr/>
        </p:nvSpPr>
        <p:spPr>
          <a:xfrm>
            <a:off x="7910620" y="3302200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endParaRPr lang="ko-KR" altLang="en-US" sz="3200" dirty="0"/>
          </a:p>
        </p:txBody>
      </p:sp>
      <p:sp>
        <p:nvSpPr>
          <p:cNvPr id="67" name="모서리가 둥근 직사각형 66"/>
          <p:cNvSpPr/>
          <p:nvPr/>
        </p:nvSpPr>
        <p:spPr>
          <a:xfrm>
            <a:off x="7704944" y="3136057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9148032" y="3570327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12</a:t>
            </a:r>
            <a:endParaRPr lang="ko-KR" altLang="en-US" sz="1000" kern="0" dirty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9148032" y="4000040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16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9353708" y="3749294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endParaRPr lang="ko-KR" altLang="en-US" sz="3200" dirty="0"/>
          </a:p>
        </p:txBody>
      </p:sp>
      <p:sp>
        <p:nvSpPr>
          <p:cNvPr id="72" name="직사각형 71"/>
          <p:cNvSpPr/>
          <p:nvPr/>
        </p:nvSpPr>
        <p:spPr>
          <a:xfrm>
            <a:off x="9353708" y="3302200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endParaRPr lang="ko-KR" altLang="en-US" sz="3200" dirty="0"/>
          </a:p>
        </p:txBody>
      </p:sp>
      <p:sp>
        <p:nvSpPr>
          <p:cNvPr id="73" name="모서리가 둥근 직사각형 72"/>
          <p:cNvSpPr/>
          <p:nvPr/>
        </p:nvSpPr>
        <p:spPr>
          <a:xfrm>
            <a:off x="9148032" y="3136057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10557609" y="3596555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0.01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7" name="모서리가 둥근 직사각형 76"/>
          <p:cNvSpPr/>
          <p:nvPr/>
        </p:nvSpPr>
        <p:spPr>
          <a:xfrm>
            <a:off x="10567007" y="3943480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0.02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8" name="모서리가 둥근 직사각형 77"/>
          <p:cNvSpPr/>
          <p:nvPr/>
        </p:nvSpPr>
        <p:spPr>
          <a:xfrm>
            <a:off x="10557609" y="3213881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0.005</a:t>
            </a:r>
            <a:endParaRPr kumimoji="0" lang="ko-KR" altLang="en-US" sz="1000" b="1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9" name="모서리가 둥근 직사각형 78"/>
          <p:cNvSpPr/>
          <p:nvPr/>
        </p:nvSpPr>
        <p:spPr>
          <a:xfrm>
            <a:off x="10557609" y="5367506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0.1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0" name="모서리가 둥근 직사각형 79"/>
          <p:cNvSpPr/>
          <p:nvPr/>
        </p:nvSpPr>
        <p:spPr>
          <a:xfrm>
            <a:off x="10567007" y="5728719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0.02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1" name="모서리가 둥근 직사각형 80"/>
          <p:cNvSpPr/>
          <p:nvPr/>
        </p:nvSpPr>
        <p:spPr>
          <a:xfrm>
            <a:off x="10557609" y="4999120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0.05</a:t>
            </a:r>
            <a:endParaRPr kumimoji="0" lang="ko-KR" altLang="en-US" sz="1000" b="1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모서리가 둥근 직사각형 81"/>
          <p:cNvSpPr/>
          <p:nvPr/>
        </p:nvSpPr>
        <p:spPr>
          <a:xfrm>
            <a:off x="9181193" y="5362738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0.08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3" name="모서리가 둥근 직사각형 82"/>
          <p:cNvSpPr/>
          <p:nvPr/>
        </p:nvSpPr>
        <p:spPr>
          <a:xfrm>
            <a:off x="9190591" y="5723951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0.1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4" name="모서리가 둥근 직사각형 83"/>
          <p:cNvSpPr/>
          <p:nvPr/>
        </p:nvSpPr>
        <p:spPr>
          <a:xfrm>
            <a:off x="9181193" y="4994352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0.05</a:t>
            </a:r>
            <a:endParaRPr kumimoji="0" lang="ko-KR" altLang="en-US" sz="1000" b="1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827461" y="2352500"/>
            <a:ext cx="8707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GBM</a:t>
            </a:r>
            <a:endParaRPr lang="ko-KR" altLang="en-US" sz="16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6" name="모서리가 둥근 직사각형 85"/>
          <p:cNvSpPr/>
          <p:nvPr/>
        </p:nvSpPr>
        <p:spPr>
          <a:xfrm>
            <a:off x="1093156" y="3043034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>
            <a:off x="2534505" y="3039254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8" name="모서리가 둥근 직사각형 87"/>
          <p:cNvSpPr/>
          <p:nvPr/>
        </p:nvSpPr>
        <p:spPr>
          <a:xfrm>
            <a:off x="4012565" y="3049526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9" name="직사각형 88"/>
          <p:cNvSpPr/>
          <p:nvPr/>
        </p:nvSpPr>
        <p:spPr>
          <a:xfrm>
            <a:off x="1115209" y="2685727"/>
            <a:ext cx="103586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N_tree</a:t>
            </a:r>
            <a:endParaRPr lang="ko-KR" altLang="en-US" sz="11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0" name="직사각형 89"/>
          <p:cNvSpPr/>
          <p:nvPr/>
        </p:nvSpPr>
        <p:spPr>
          <a:xfrm>
            <a:off x="2382411" y="2685726"/>
            <a:ext cx="153279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Max_depth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3883362" y="2628575"/>
            <a:ext cx="14334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Min_child</a:t>
            </a:r>
            <a:endParaRPr lang="en-US" altLang="ko-KR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weight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2" name="모서리가 둥근 직사각형 91"/>
          <p:cNvSpPr/>
          <p:nvPr/>
        </p:nvSpPr>
        <p:spPr>
          <a:xfrm>
            <a:off x="1083759" y="4852790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93" name="직사각형 92"/>
          <p:cNvSpPr/>
          <p:nvPr/>
        </p:nvSpPr>
        <p:spPr>
          <a:xfrm>
            <a:off x="820256" y="4392297"/>
            <a:ext cx="16257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Col_sample</a:t>
            </a:r>
            <a:endParaRPr lang="en-US" altLang="ko-KR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en-US" altLang="ko-KR" sz="1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rate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2205664" y="4453852"/>
            <a:ext cx="177003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Sample_rate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5" name="모서리가 둥근 직사각형 94"/>
          <p:cNvSpPr/>
          <p:nvPr/>
        </p:nvSpPr>
        <p:spPr>
          <a:xfrm>
            <a:off x="2534504" y="4852790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3942527" y="4448736"/>
            <a:ext cx="13195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Learning</a:t>
            </a:r>
          </a:p>
          <a:p>
            <a:pPr algn="ctr"/>
            <a:r>
              <a:rPr lang="en-US" altLang="ko-KR" sz="1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rate</a:t>
            </a:r>
            <a:endParaRPr lang="ko-KR" altLang="en-US" sz="1000" b="1" spc="6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4017730" y="4847674"/>
            <a:ext cx="1098761" cy="1256295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ko-KR" altLang="en-US" sz="2000" dirty="0" smtClean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98" name="모서리가 둥근 직사각형 97"/>
          <p:cNvSpPr/>
          <p:nvPr/>
        </p:nvSpPr>
        <p:spPr>
          <a:xfrm>
            <a:off x="1262836" y="3544455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1000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99" name="모서리가 둥근 직사각형 98"/>
          <p:cNvSpPr/>
          <p:nvPr/>
        </p:nvSpPr>
        <p:spPr>
          <a:xfrm>
            <a:off x="1272234" y="3891380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1500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00" name="모서리가 둥근 직사각형 99"/>
          <p:cNvSpPr/>
          <p:nvPr/>
        </p:nvSpPr>
        <p:spPr>
          <a:xfrm>
            <a:off x="1262836" y="3161781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500</a:t>
            </a:r>
            <a:endParaRPr kumimoji="0" lang="ko-KR" altLang="en-US" sz="1000" b="1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1" name="모서리가 둥근 직사각형 100"/>
          <p:cNvSpPr/>
          <p:nvPr/>
        </p:nvSpPr>
        <p:spPr>
          <a:xfrm>
            <a:off x="2708931" y="3524776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</a:t>
            </a:r>
            <a:endParaRPr lang="ko-KR" altLang="en-US" sz="1000" kern="0" dirty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02" name="모서리가 둥근 직사각형 101"/>
          <p:cNvSpPr/>
          <p:nvPr/>
        </p:nvSpPr>
        <p:spPr>
          <a:xfrm>
            <a:off x="2708931" y="3954489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16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2914607" y="3703743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endParaRPr lang="ko-KR" altLang="en-US" sz="3200" dirty="0"/>
          </a:p>
        </p:txBody>
      </p:sp>
      <p:sp>
        <p:nvSpPr>
          <p:cNvPr id="104" name="직사각형 103"/>
          <p:cNvSpPr/>
          <p:nvPr/>
        </p:nvSpPr>
        <p:spPr>
          <a:xfrm>
            <a:off x="2914607" y="3256649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endParaRPr lang="ko-KR" altLang="en-US" sz="3200" dirty="0"/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2708931" y="3090506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06" name="모서리가 둥근 직사각형 105"/>
          <p:cNvSpPr/>
          <p:nvPr/>
        </p:nvSpPr>
        <p:spPr>
          <a:xfrm>
            <a:off x="4186991" y="3208681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endParaRPr lang="ko-KR" altLang="en-US" sz="10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7" name="모서리가 둥근 직사각형 106"/>
          <p:cNvSpPr/>
          <p:nvPr/>
        </p:nvSpPr>
        <p:spPr>
          <a:xfrm>
            <a:off x="4186991" y="3808097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16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08" name="직사각형 107"/>
          <p:cNvSpPr/>
          <p:nvPr/>
        </p:nvSpPr>
        <p:spPr>
          <a:xfrm>
            <a:off x="4392668" y="3475907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endParaRPr lang="ko-KR" altLang="en-US" sz="3200" dirty="0"/>
          </a:p>
        </p:txBody>
      </p:sp>
      <p:sp>
        <p:nvSpPr>
          <p:cNvPr id="109" name="모서리가 둥근 직사각형 108"/>
          <p:cNvSpPr/>
          <p:nvPr/>
        </p:nvSpPr>
        <p:spPr>
          <a:xfrm>
            <a:off x="1270494" y="5586550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noProof="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0.7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10" name="모서리가 둥근 직사각형 109"/>
          <p:cNvSpPr/>
          <p:nvPr/>
        </p:nvSpPr>
        <p:spPr>
          <a:xfrm>
            <a:off x="1270494" y="5024195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0.5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11" name="모서리가 둥근 직사각형 110"/>
          <p:cNvSpPr/>
          <p:nvPr/>
        </p:nvSpPr>
        <p:spPr>
          <a:xfrm>
            <a:off x="2708931" y="5586549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noProof="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0.7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12" name="모서리가 둥근 직사각형 111"/>
          <p:cNvSpPr/>
          <p:nvPr/>
        </p:nvSpPr>
        <p:spPr>
          <a:xfrm>
            <a:off x="2708931" y="5024194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0.5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4192157" y="5344635"/>
            <a:ext cx="749906" cy="272415"/>
          </a:xfrm>
          <a:prstGeom prst="roundRect">
            <a:avLst/>
          </a:prstGeom>
          <a:solidFill>
            <a:sysClr val="window" lastClr="FFFFFF"/>
          </a:solidFill>
          <a:ln w="22225" cap="flat" cmpd="sng" algn="ctr">
            <a:solidFill>
              <a:srgbClr val="D94E4E"/>
            </a:solidFill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0.01</a:t>
            </a:r>
            <a:endParaRPr lang="ko-KR" altLang="en-US" sz="1000" kern="0" dirty="0">
              <a:solidFill>
                <a:srgbClr val="3A3838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14" name="모서리가 둥근 직사각형 113"/>
          <p:cNvSpPr/>
          <p:nvPr/>
        </p:nvSpPr>
        <p:spPr>
          <a:xfrm>
            <a:off x="4192157" y="5774348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noProof="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0.02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15" name="직사각형 114"/>
          <p:cNvSpPr/>
          <p:nvPr/>
        </p:nvSpPr>
        <p:spPr>
          <a:xfrm>
            <a:off x="4397833" y="5523602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endParaRPr lang="ko-KR" altLang="en-US" sz="3200" dirty="0"/>
          </a:p>
        </p:txBody>
      </p:sp>
      <p:sp>
        <p:nvSpPr>
          <p:cNvPr id="116" name="직사각형 115"/>
          <p:cNvSpPr/>
          <p:nvPr/>
        </p:nvSpPr>
        <p:spPr>
          <a:xfrm>
            <a:off x="4397833" y="5076508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endParaRPr lang="ko-KR" altLang="en-US" sz="3200" dirty="0"/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4192157" y="4910365"/>
            <a:ext cx="749906" cy="27241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altLang="ko-KR" sz="1000" b="1" spc="300" noProof="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0.005</a:t>
            </a:r>
            <a:endParaRPr kumimoji="0" lang="ko-KR" alt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303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3913" y="72151"/>
            <a:ext cx="3750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01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예측 모델 소개     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최적값 찾기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03 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추가 모델링</a:t>
            </a: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1983040" cy="369332"/>
            <a:chOff x="705123" y="1090151"/>
            <a:chExt cx="1983040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7235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추가 모델링</a:t>
              </a:r>
              <a:endParaRPr lang="ko-KR" altLang="en-US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1" y="499113"/>
            <a:ext cx="3709574" cy="461665"/>
            <a:chOff x="319501" y="546738"/>
            <a:chExt cx="3709574" cy="461665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모델 분석 프로세스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576325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Heuristic Method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를 통해 최적의 </a:t>
            </a:r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Threshold 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찾기</a:t>
            </a:r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4457699" y="6356350"/>
            <a:ext cx="1799261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18</a:t>
            </a:fld>
            <a:endParaRPr lang="ko-KR" altLang="en-US" dirty="0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775575" y="2367487"/>
            <a:ext cx="3694825" cy="3118912"/>
            <a:chOff x="812635" y="2469085"/>
            <a:chExt cx="3800134" cy="3148731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3" b="7534"/>
            <a:stretch/>
          </p:blipFill>
          <p:spPr bwMode="auto">
            <a:xfrm>
              <a:off x="1181967" y="2469085"/>
              <a:ext cx="3430802" cy="28788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7" name="직사각형 26"/>
            <p:cNvSpPr/>
            <p:nvPr/>
          </p:nvSpPr>
          <p:spPr>
            <a:xfrm>
              <a:off x="812635" y="3424519"/>
              <a:ext cx="375000" cy="1206522"/>
            </a:xfrm>
            <a:prstGeom prst="rect">
              <a:avLst/>
            </a:prstGeom>
          </p:spPr>
          <p:txBody>
            <a:bodyPr vert="vert270" wrap="none">
              <a:spAutoFit/>
            </a:bodyPr>
            <a:lstStyle/>
            <a:p>
              <a:pPr algn="ctr"/>
              <a:r>
                <a:rPr lang="en-US" altLang="ko-KR" sz="1000" b="1" spc="300" dirty="0" smtClean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tx2">
                      <a:lumMod val="7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F-measure</a:t>
              </a:r>
              <a:endParaRPr lang="ko-KR" altLang="en-US" sz="100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1953475" y="5347904"/>
              <a:ext cx="1887785" cy="269912"/>
            </a:xfrm>
            <a:prstGeom prst="rect">
              <a:avLst/>
            </a:prstGeom>
          </p:spPr>
          <p:txBody>
            <a:bodyPr vert="horz" wrap="none">
              <a:spAutoFit/>
            </a:bodyPr>
            <a:lstStyle/>
            <a:p>
              <a:pPr algn="ctr"/>
              <a:r>
                <a:rPr lang="en-US" altLang="ko-KR" sz="1000" b="1" spc="300" dirty="0" smtClean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tx2">
                      <a:lumMod val="7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Threshold value</a:t>
              </a:r>
              <a:endParaRPr lang="ko-KR" altLang="en-US" sz="100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7" b="7642"/>
          <a:stretch/>
        </p:blipFill>
        <p:spPr bwMode="auto">
          <a:xfrm>
            <a:off x="5138057" y="2338460"/>
            <a:ext cx="3410857" cy="2880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" name="직사각형 28"/>
          <p:cNvSpPr/>
          <p:nvPr/>
        </p:nvSpPr>
        <p:spPr>
          <a:xfrm>
            <a:off x="5893259" y="5223251"/>
            <a:ext cx="1885945" cy="267356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Threshold value</a:t>
            </a:r>
            <a:endParaRPr lang="ko-KR" altLang="en-US" sz="10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2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4806965" y="3313873"/>
            <a:ext cx="374634" cy="1195096"/>
          </a:xfrm>
          <a:prstGeom prst="rect">
            <a:avLst/>
          </a:prstGeom>
        </p:spPr>
        <p:txBody>
          <a:bodyPr vert="vert270" wrap="none">
            <a:spAutoFit/>
          </a:bodyPr>
          <a:lstStyle/>
          <a:p>
            <a:pPr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F-measure</a:t>
            </a:r>
            <a:endParaRPr lang="ko-KR" altLang="en-US" sz="10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2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오른쪽 화살표 30"/>
          <p:cNvSpPr/>
          <p:nvPr/>
        </p:nvSpPr>
        <p:spPr>
          <a:xfrm>
            <a:off x="4484920" y="3718139"/>
            <a:ext cx="293017" cy="386564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008916" y="2685143"/>
            <a:ext cx="0" cy="2351314"/>
          </a:xfrm>
          <a:prstGeom prst="line">
            <a:avLst/>
          </a:prstGeom>
          <a:ln w="28575">
            <a:solidFill>
              <a:srgbClr val="F96C6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1995716" y="2685143"/>
            <a:ext cx="0" cy="2351314"/>
          </a:xfrm>
          <a:prstGeom prst="line">
            <a:avLst/>
          </a:prstGeom>
          <a:ln w="28575">
            <a:solidFill>
              <a:srgbClr val="F96C6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8795657" y="2675665"/>
            <a:ext cx="3043918" cy="18333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8909135" y="2686181"/>
            <a:ext cx="2803894" cy="1765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600"/>
              </a:spcBef>
            </a:pP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Random seed 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값을 조절하면서 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50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회의 모델링을 시행하고 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F-measure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의 값이 최대가 되는 지점과 그래프의 기울기가 평평한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(=Threshold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의 변화에 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F-measure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가 민감하게 반응하지 않는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) 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지점을 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heuristic method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를 통해 찾아냈다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 lvl="0">
              <a:lnSpc>
                <a:spcPct val="150000"/>
              </a:lnSpc>
              <a:spcBef>
                <a:spcPts val="600"/>
              </a:spcBef>
            </a:pP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50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회의 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Threshold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의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 average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를 구해서 다음과 같은 그래프를 만들고 최적의 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Threshold</a:t>
            </a:r>
            <a:r>
              <a:rPr lang="ko-KR" altLang="en-US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를 정하였다</a:t>
            </a:r>
            <a:r>
              <a:rPr lang="en-US" altLang="ko-KR" sz="1000" dirty="0" smtClean="0">
                <a:ln>
                  <a:solidFill>
                    <a:prstClr val="black">
                      <a:alpha val="0"/>
                    </a:prstClr>
                  </a:solidFill>
                </a:ln>
                <a:solidFill>
                  <a:prstClr val="black"/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  <a:endParaRPr lang="en-US" altLang="ko-KR" sz="1000" dirty="0">
              <a:ln>
                <a:solidFill>
                  <a:prstClr val="black">
                    <a:alpha val="0"/>
                  </a:prstClr>
                </a:solidFill>
              </a:ln>
              <a:solidFill>
                <a:prstClr val="black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886002" y="5094441"/>
            <a:ext cx="362857" cy="195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5766358" y="5021943"/>
            <a:ext cx="486031" cy="338554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ctr"/>
            <a:r>
              <a:rPr lang="en-US" altLang="ko-KR" sz="16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96C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0.2</a:t>
            </a:r>
            <a:endParaRPr lang="ko-KR" altLang="en-US" sz="16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F96C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795657" y="4615552"/>
            <a:ext cx="3043918" cy="45415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800"/>
              </a:spcBef>
            </a:pP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Optimal Threshold : </a:t>
            </a:r>
            <a:r>
              <a:rPr lang="en-US" altLang="ko-KR" b="1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96C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0.2</a:t>
            </a:r>
            <a:endParaRPr lang="en-US" altLang="ko-KR" b="1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909135" y="5189821"/>
            <a:ext cx="20517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F-measure : 0.36 </a:t>
            </a:r>
            <a:endParaRPr lang="ko-KR" altLang="en-US" dirty="0"/>
          </a:p>
        </p:txBody>
      </p:sp>
      <p:sp>
        <p:nvSpPr>
          <p:cNvPr id="39" name="오른쪽 화살표 38"/>
          <p:cNvSpPr/>
          <p:nvPr/>
        </p:nvSpPr>
        <p:spPr>
          <a:xfrm>
            <a:off x="10928252" y="5253323"/>
            <a:ext cx="246740" cy="193742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1182023" y="5194556"/>
            <a:ext cx="657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96C61"/>
                </a:solidFill>
                <a:latin typeface="나눔바른고딕" pitchFamily="50" charset="-127"/>
                <a:ea typeface="나눔바른고딕" pitchFamily="50" charset="-127"/>
              </a:rPr>
              <a:t>0.46</a:t>
            </a:r>
            <a:endParaRPr lang="ko-KR" altLang="en-US" dirty="0">
              <a:solidFill>
                <a:srgbClr val="F96C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95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3913" y="72151"/>
            <a:ext cx="3750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01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예측 모델 소개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최적값 찾기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03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추가 모델링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1983040" cy="369332"/>
            <a:chOff x="705123" y="1090151"/>
            <a:chExt cx="1983040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7235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최적값 찾기</a:t>
              </a:r>
              <a:endParaRPr lang="ko-KR" altLang="en-US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1" y="499113"/>
            <a:ext cx="3709574" cy="461665"/>
            <a:chOff x="319501" y="546738"/>
            <a:chExt cx="3709574" cy="461665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모델 분석 프로세스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576325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GBM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모델과 </a:t>
            </a:r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XGB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모델의 </a:t>
            </a:r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F-Score</a:t>
            </a:r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4457699" y="6356350"/>
            <a:ext cx="1799261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19</a:t>
            </a:fld>
            <a:endParaRPr lang="ko-KR" altLang="en-US" dirty="0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0" name="표 1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147665"/>
              </p:ext>
            </p:extLst>
          </p:nvPr>
        </p:nvGraphicFramePr>
        <p:xfrm>
          <a:off x="705124" y="2546336"/>
          <a:ext cx="11134451" cy="1352323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3307202"/>
                <a:gridCol w="2820733"/>
                <a:gridCol w="2503258"/>
                <a:gridCol w="2503258"/>
              </a:tblGrid>
              <a:tr h="4441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Model(10 fold</a:t>
                      </a:r>
                      <a:r>
                        <a:rPr lang="en-US" altLang="ko-KR" sz="1600" b="1" kern="1200" spc="300" baseline="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 CV mean)</a:t>
                      </a:r>
                      <a:endParaRPr lang="ko-KR" altLang="en-US" sz="1600" b="1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Precision</a:t>
                      </a:r>
                      <a:endParaRPr lang="ko-KR" altLang="en-US" sz="2000" b="1" kern="1200" spc="300" dirty="0" smtClean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Recall</a:t>
                      </a:r>
                      <a:endParaRPr lang="ko-KR" altLang="en-US" sz="2000" b="1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F-score</a:t>
                      </a:r>
                      <a:endParaRPr lang="ko-KR" altLang="en-US" sz="2000" b="1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</a:tr>
              <a:tr h="4541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GBM</a:t>
                      </a:r>
                      <a:endParaRPr lang="ko-KR" altLang="en-US" sz="2000" b="1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0.42787975</a:t>
                      </a:r>
                      <a:endParaRPr lang="ko-KR" altLang="en-US" sz="2000" b="0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0.5209834</a:t>
                      </a:r>
                      <a:endParaRPr lang="ko-KR" altLang="en-US" sz="2000" b="0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0.46676928</a:t>
                      </a:r>
                      <a:endParaRPr lang="ko-KR" altLang="en-US" sz="2000" b="0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</a:tr>
              <a:tr h="4541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XGB</a:t>
                      </a:r>
                      <a:endParaRPr lang="ko-KR" altLang="en-US" sz="2000" b="1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0.43551828</a:t>
                      </a:r>
                      <a:endParaRPr lang="ko-KR" altLang="en-US" sz="2000" b="0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0.5421391</a:t>
                      </a:r>
                      <a:endParaRPr lang="ko-KR" altLang="en-US" sz="2000" b="0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kern="1200" spc="300" dirty="0" smtClean="0">
                          <a:ln>
                            <a:solidFill>
                              <a:srgbClr val="5B9BD5">
                                <a:shade val="50000"/>
                                <a:alpha val="0"/>
                              </a:srgbClr>
                            </a:solidFill>
                          </a:ln>
                          <a:solidFill>
                            <a:srgbClr val="F96C6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0.4830148</a:t>
                      </a:r>
                      <a:endParaRPr lang="ko-KR" altLang="en-US" sz="2000" b="1" kern="1200" spc="300" dirty="0">
                        <a:ln>
                          <a:solidFill>
                            <a:srgbClr val="5B9BD5">
                              <a:shade val="50000"/>
                              <a:alpha val="0"/>
                            </a:srgbClr>
                          </a:solidFill>
                        </a:ln>
                        <a:solidFill>
                          <a:srgbClr val="F96C6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+mn-cs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6" name="오른쪽 화살표 15"/>
          <p:cNvSpPr/>
          <p:nvPr/>
        </p:nvSpPr>
        <p:spPr>
          <a:xfrm rot="5400000">
            <a:off x="6148979" y="4136397"/>
            <a:ext cx="246740" cy="386564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705123" y="4920343"/>
            <a:ext cx="11134452" cy="9869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233714" y="5236917"/>
            <a:ext cx="10116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Q.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분류 방식이 다른 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모델과 </a:t>
            </a:r>
            <a:r>
              <a:rPr lang="ko-KR" altLang="en-US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앙상블하여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좀 더 높은 </a:t>
            </a: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Precision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과 </a:t>
            </a: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Recall 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값을 얻을 수 있지 않을까</a:t>
            </a: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?</a:t>
            </a:r>
            <a:endParaRPr lang="en-US" altLang="ko-KR" b="1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22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24" name="그림 2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" y="4300123"/>
            <a:ext cx="12207703" cy="2521355"/>
          </a:xfrm>
          <a:custGeom>
            <a:avLst/>
            <a:gdLst>
              <a:gd name="connsiteX0" fmla="*/ 12225789 w 12225789"/>
              <a:gd name="connsiteY0" fmla="*/ 0 h 2521355"/>
              <a:gd name="connsiteX1" fmla="*/ 0 w 12225789"/>
              <a:gd name="connsiteY1" fmla="*/ 1260677 h 2521355"/>
              <a:gd name="connsiteX2" fmla="*/ 0 w 12225789"/>
              <a:gd name="connsiteY2" fmla="*/ 2521355 h 2521355"/>
              <a:gd name="connsiteX3" fmla="*/ 12225789 w 12225789"/>
              <a:gd name="connsiteY3" fmla="*/ 2521355 h 2521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25789" h="2521355">
                <a:moveTo>
                  <a:pt x="12225789" y="0"/>
                </a:moveTo>
                <a:lnTo>
                  <a:pt x="0" y="1260677"/>
                </a:lnTo>
                <a:lnTo>
                  <a:pt x="0" y="2521355"/>
                </a:lnTo>
                <a:lnTo>
                  <a:pt x="12225789" y="2521355"/>
                </a:lnTo>
                <a:close/>
              </a:path>
            </a:pathLst>
          </a:cu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제목 16"/>
          <p:cNvSpPr txBox="1">
            <a:spLocks/>
          </p:cNvSpPr>
          <p:nvPr/>
        </p:nvSpPr>
        <p:spPr>
          <a:xfrm>
            <a:off x="609578" y="615474"/>
            <a:ext cx="4402732" cy="43263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</a:t>
            </a:r>
            <a:endParaRPr lang="ko-KR" altLang="en-US" sz="3200" dirty="0">
              <a:solidFill>
                <a:srgbClr val="2A4E92"/>
              </a:solidFill>
              <a:latin typeface="다음_SemiBold" panose="02000700060000000000" pitchFamily="2" charset="-127"/>
              <a:ea typeface="다음_SemiBold" panose="02000700060000000000" pitchFamily="2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4776725" y="1545019"/>
            <a:ext cx="2995799" cy="1466138"/>
            <a:chOff x="1130935" y="1396862"/>
            <a:chExt cx="2995798" cy="1466138"/>
          </a:xfrm>
        </p:grpSpPr>
        <p:sp>
          <p:nvSpPr>
            <p:cNvPr id="27" name="텍스트 개체 틀 3"/>
            <p:cNvSpPr txBox="1">
              <a:spLocks/>
            </p:cNvSpPr>
            <p:nvPr/>
          </p:nvSpPr>
          <p:spPr>
            <a:xfrm>
              <a:off x="1130935" y="1396862"/>
              <a:ext cx="739603" cy="200418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0" indent="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ko-KR" altLang="en-US" sz="1212" b="1" kern="1200" spc="-87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dirty="0" smtClean="0">
                  <a:solidFill>
                    <a:srgbClr val="18211A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PART #2</a:t>
              </a:r>
              <a:endParaRPr lang="en-US" sz="1600" dirty="0">
                <a:solidFill>
                  <a:srgbClr val="18211A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endParaRPr>
            </a:p>
          </p:txBody>
        </p:sp>
        <p:sp>
          <p:nvSpPr>
            <p:cNvPr id="28" name="텍스트 개체 틀 6"/>
            <p:cNvSpPr txBox="1">
              <a:spLocks/>
            </p:cNvSpPr>
            <p:nvPr/>
          </p:nvSpPr>
          <p:spPr>
            <a:xfrm>
              <a:off x="1366520" y="2112394"/>
              <a:ext cx="2235818" cy="267935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387388" indent="-387388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lang="ko-KR" altLang="en-US" sz="1212" b="1" kern="1200" spc="-87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b="0" dirty="0" smtClean="0">
                  <a:solidFill>
                    <a:srgbClr val="43BE9F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01</a:t>
              </a:r>
              <a:r>
                <a:rPr lang="en-US" altLang="ko-KR" sz="1600" b="0" dirty="0" smtClean="0">
                  <a:solidFill>
                    <a:srgbClr val="2A4E92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  </a:t>
              </a:r>
              <a:r>
                <a:rPr lang="ko-KR" altLang="en-US" sz="160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예측 모델 소개 </a:t>
              </a:r>
              <a:endParaRPr lang="en-US" altLang="en-US" sz="16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9" name="텍스트 개체 틀 6"/>
            <p:cNvSpPr txBox="1">
              <a:spLocks/>
            </p:cNvSpPr>
            <p:nvPr/>
          </p:nvSpPr>
          <p:spPr>
            <a:xfrm>
              <a:off x="1366520" y="2595065"/>
              <a:ext cx="1698878" cy="267935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447485" indent="-447485" algn="l" defTabSz="1193292" rtl="0" eaLnBrk="1" latinLnBrk="1" hangingPunct="1">
                <a:spcBef>
                  <a:spcPct val="20000"/>
                </a:spcBef>
                <a:buFontTx/>
                <a:buNone/>
                <a:defRPr lang="ko-KR" altLang="en-US" sz="1400" b="1" kern="1200" spc="-100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969550" indent="-372904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3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91615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88261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684907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281553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878199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474845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071491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b="0" dirty="0" smtClean="0">
                  <a:solidFill>
                    <a:srgbClr val="43BE9F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02</a:t>
              </a:r>
              <a:r>
                <a:rPr lang="en-US" altLang="ko-KR" sz="1600" b="0" dirty="0" smtClean="0">
                  <a:solidFill>
                    <a:srgbClr val="2A4E92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  </a:t>
              </a:r>
              <a:r>
                <a:rPr lang="ko-KR" altLang="en-US" sz="1600" spc="-87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최적값 찾기</a:t>
              </a:r>
              <a:endParaRPr lang="en-US" altLang="en-US" sz="1600" spc="-87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텍스트 개체 틀 6"/>
            <p:cNvSpPr txBox="1">
              <a:spLocks/>
            </p:cNvSpPr>
            <p:nvPr/>
          </p:nvSpPr>
          <p:spPr>
            <a:xfrm>
              <a:off x="1932171" y="1396863"/>
              <a:ext cx="2194562" cy="267935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387388" indent="-387388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lang="ko-KR" altLang="en-US" sz="1212" b="1" kern="1200" spc="-87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600" b="0" dirty="0" smtClean="0">
                  <a:solidFill>
                    <a:srgbClr val="2A4E92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 </a:t>
              </a:r>
              <a:r>
                <a:rPr lang="ko-KR" altLang="en-US" sz="160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모델 분석 프로세스</a:t>
              </a:r>
              <a:endParaRPr lang="en-US" altLang="en-US" sz="16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1283335" y="1512920"/>
            <a:ext cx="2495679" cy="2524278"/>
            <a:chOff x="1130935" y="1360520"/>
            <a:chExt cx="2495678" cy="2524278"/>
          </a:xfrm>
        </p:grpSpPr>
        <p:sp>
          <p:nvSpPr>
            <p:cNvPr id="32" name="텍스트 개체 틀 3"/>
            <p:cNvSpPr txBox="1">
              <a:spLocks/>
            </p:cNvSpPr>
            <p:nvPr/>
          </p:nvSpPr>
          <p:spPr>
            <a:xfrm>
              <a:off x="1130935" y="1396862"/>
              <a:ext cx="739603" cy="200418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0" indent="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ko-KR" altLang="en-US" sz="1212" b="1" kern="1200" spc="-87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dirty="0" smtClean="0">
                  <a:solidFill>
                    <a:srgbClr val="18211A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PART #1</a:t>
              </a:r>
              <a:endParaRPr lang="en-US" sz="1600" dirty="0">
                <a:solidFill>
                  <a:srgbClr val="18211A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endParaRPr>
            </a:p>
          </p:txBody>
        </p:sp>
        <p:sp>
          <p:nvSpPr>
            <p:cNvPr id="33" name="텍스트 개체 틀 6"/>
            <p:cNvSpPr txBox="1">
              <a:spLocks/>
            </p:cNvSpPr>
            <p:nvPr/>
          </p:nvSpPr>
          <p:spPr>
            <a:xfrm>
              <a:off x="1428794" y="2144008"/>
              <a:ext cx="1694442" cy="267935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387388" indent="-387388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lang="ko-KR" altLang="en-US" sz="1212" b="1" kern="1200" spc="-87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b="0" dirty="0" smtClean="0">
                  <a:solidFill>
                    <a:srgbClr val="43BE9F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01</a:t>
              </a:r>
              <a:r>
                <a:rPr lang="en-US" altLang="ko-KR" sz="1600" b="0" dirty="0" smtClean="0">
                  <a:solidFill>
                    <a:srgbClr val="2A4E92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  </a:t>
              </a:r>
              <a:r>
                <a:rPr lang="ko-KR" altLang="en-US" sz="160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배경</a:t>
              </a:r>
              <a:endParaRPr lang="en-US" altLang="en-US" sz="16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텍스트 개체 틀 6"/>
            <p:cNvSpPr txBox="1">
              <a:spLocks/>
            </p:cNvSpPr>
            <p:nvPr/>
          </p:nvSpPr>
          <p:spPr>
            <a:xfrm>
              <a:off x="1424358" y="2607826"/>
              <a:ext cx="1701290" cy="248785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447485" indent="-447485" algn="l" defTabSz="1193292" rtl="0" eaLnBrk="1" latinLnBrk="1" hangingPunct="1">
                <a:spcBef>
                  <a:spcPct val="20000"/>
                </a:spcBef>
                <a:buFontTx/>
                <a:buNone/>
                <a:defRPr lang="ko-KR" altLang="en-US" sz="1400" b="1" kern="1200" spc="-100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969550" indent="-372904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3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91615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88261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684907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281553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878199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474845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071491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b="0" dirty="0" smtClean="0">
                  <a:solidFill>
                    <a:srgbClr val="43BE9F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02 </a:t>
              </a:r>
              <a:r>
                <a:rPr lang="ko-KR" altLang="en-US" sz="1600" b="0" dirty="0">
                  <a:solidFill>
                    <a:srgbClr val="2A4E92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 </a:t>
              </a:r>
              <a:r>
                <a:rPr lang="ko-KR" altLang="en-US" sz="1600" spc="-87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소개</a:t>
              </a:r>
              <a:endParaRPr lang="en-US" altLang="en-US" sz="1600" spc="-87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5" name="텍스트 개체 틀 6"/>
            <p:cNvSpPr txBox="1">
              <a:spLocks/>
            </p:cNvSpPr>
            <p:nvPr/>
          </p:nvSpPr>
          <p:spPr>
            <a:xfrm>
              <a:off x="1424358" y="3117832"/>
              <a:ext cx="2202255" cy="267935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447485" indent="-447485" algn="l" defTabSz="1193292" rtl="0" eaLnBrk="1" latinLnBrk="1" hangingPunct="1">
                <a:spcBef>
                  <a:spcPct val="20000"/>
                </a:spcBef>
                <a:buFontTx/>
                <a:buNone/>
                <a:defRPr lang="ko-KR" altLang="en-US" sz="1400" b="1" kern="1200" spc="-100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969550" indent="-372904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3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91615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88261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684907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281553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878199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474845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071491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b="0" dirty="0" smtClean="0">
                  <a:solidFill>
                    <a:srgbClr val="43BE9F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03  </a:t>
              </a:r>
              <a:r>
                <a:rPr lang="en-US" altLang="ko-KR" sz="1600" spc="-87" dirty="0" smtClean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EDA </a:t>
              </a:r>
              <a:r>
                <a:rPr lang="ko-KR" altLang="en-US" sz="1600" spc="-87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및 전처리</a:t>
              </a:r>
              <a:endParaRPr lang="en-US" altLang="en-US" sz="1600" spc="-87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텍스트 개체 틀 6"/>
            <p:cNvSpPr txBox="1">
              <a:spLocks/>
            </p:cNvSpPr>
            <p:nvPr/>
          </p:nvSpPr>
          <p:spPr>
            <a:xfrm>
              <a:off x="1932171" y="1360520"/>
              <a:ext cx="1694442" cy="439577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387388" indent="-387388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lang="ko-KR" altLang="en-US" sz="1212" b="1" kern="1200" spc="-87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200"/>
                </a:spcBef>
              </a:pPr>
              <a:r>
                <a:rPr lang="ko-KR" altLang="en-US" sz="1600" b="0" dirty="0" smtClean="0">
                  <a:solidFill>
                    <a:srgbClr val="2A4E92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 </a:t>
              </a:r>
              <a:r>
                <a:rPr lang="ko-KR" altLang="en-US" sz="1600" dirty="0" smtClean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배경 및 </a:t>
              </a:r>
              <a:endParaRPr lang="en-US" altLang="ko-KR" sz="16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lnSpc>
                  <a:spcPct val="100000"/>
                </a:lnSpc>
                <a:spcBef>
                  <a:spcPts val="200"/>
                </a:spcBef>
              </a:pPr>
              <a:r>
                <a:rPr lang="ko-KR" altLang="en-US" sz="1600" dirty="0" smtClean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데이터 </a:t>
              </a:r>
              <a:r>
                <a:rPr lang="ko-KR" altLang="en-US" sz="160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처리</a:t>
              </a:r>
              <a:endParaRPr lang="en-US" sz="16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4" name="텍스트 개체 틀 6"/>
            <p:cNvSpPr txBox="1">
              <a:spLocks/>
            </p:cNvSpPr>
            <p:nvPr/>
          </p:nvSpPr>
          <p:spPr>
            <a:xfrm>
              <a:off x="1426579" y="3616863"/>
              <a:ext cx="1927479" cy="267935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447485" indent="-447485" algn="l" defTabSz="1193292" rtl="0" eaLnBrk="1" latinLnBrk="1" hangingPunct="1">
                <a:spcBef>
                  <a:spcPct val="20000"/>
                </a:spcBef>
                <a:buFontTx/>
                <a:buNone/>
                <a:defRPr lang="ko-KR" altLang="en-US" sz="1400" b="1" kern="1200" spc="-100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969550" indent="-372904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3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491615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088261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684907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281553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878199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474845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071491" indent="-298323" algn="l" defTabSz="1193292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b="0" dirty="0" smtClean="0">
                  <a:solidFill>
                    <a:srgbClr val="43BE9F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04</a:t>
              </a:r>
              <a:r>
                <a:rPr lang="en-US" sz="1600" b="0" dirty="0" smtClean="0">
                  <a:solidFill>
                    <a:srgbClr val="2A4E92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  </a:t>
              </a:r>
              <a:r>
                <a:rPr lang="ko-KR" altLang="en-US" sz="1600" spc="-87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방향 결정</a:t>
              </a:r>
              <a:endParaRPr lang="en-US" altLang="en-US" sz="1600" spc="-87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8357238" y="1516445"/>
            <a:ext cx="2827325" cy="296511"/>
            <a:chOff x="1130935" y="1396862"/>
            <a:chExt cx="2827325" cy="296511"/>
          </a:xfrm>
        </p:grpSpPr>
        <p:sp>
          <p:nvSpPr>
            <p:cNvPr id="41" name="텍스트 개체 틀 3"/>
            <p:cNvSpPr txBox="1">
              <a:spLocks/>
            </p:cNvSpPr>
            <p:nvPr/>
          </p:nvSpPr>
          <p:spPr>
            <a:xfrm>
              <a:off x="1130935" y="1396862"/>
              <a:ext cx="739603" cy="200418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0" indent="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ko-KR" altLang="en-US" sz="1212" b="1" kern="1200" spc="-87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dirty="0" smtClean="0">
                  <a:solidFill>
                    <a:srgbClr val="18211A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PART #3</a:t>
              </a:r>
              <a:endParaRPr lang="en-US" sz="1600" dirty="0">
                <a:solidFill>
                  <a:srgbClr val="18211A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endParaRPr>
            </a:p>
          </p:txBody>
        </p:sp>
        <p:sp>
          <p:nvSpPr>
            <p:cNvPr id="43" name="텍스트 개체 틀 6"/>
            <p:cNvSpPr txBox="1">
              <a:spLocks/>
            </p:cNvSpPr>
            <p:nvPr/>
          </p:nvSpPr>
          <p:spPr>
            <a:xfrm>
              <a:off x="1932169" y="1396863"/>
              <a:ext cx="2026091" cy="296510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marL="387388" indent="-387388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lang="ko-KR" altLang="en-US" sz="1212" b="1" kern="1200" spc="-87" baseline="0" dirty="0" smtClean="0">
                  <a:solidFill>
                    <a:srgbClr val="0B55B5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+mj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600" b="0" dirty="0" smtClean="0">
                  <a:solidFill>
                    <a:srgbClr val="2A4E92"/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</a:rPr>
                <a:t> </a:t>
              </a:r>
              <a:r>
                <a:rPr lang="ko-KR" altLang="en-US" sz="1600" dirty="0" smtClean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결과 해석 및 활용 방안</a:t>
              </a:r>
              <a:endParaRPr lang="en-US" altLang="en-US" sz="16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cxnSp>
        <p:nvCxnSpPr>
          <p:cNvPr id="4" name="직선 연결선 3"/>
          <p:cNvCxnSpPr/>
          <p:nvPr/>
        </p:nvCxnSpPr>
        <p:spPr>
          <a:xfrm>
            <a:off x="4057651" y="1514481"/>
            <a:ext cx="0" cy="2357438"/>
          </a:xfrm>
          <a:prstGeom prst="line">
            <a:avLst/>
          </a:prstGeom>
          <a:ln w="190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>
            <a:off x="7772523" y="1514481"/>
            <a:ext cx="0" cy="2357438"/>
          </a:xfrm>
          <a:prstGeom prst="line">
            <a:avLst/>
          </a:prstGeom>
          <a:ln w="190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텍스트 개체 틀 6"/>
          <p:cNvSpPr txBox="1">
            <a:spLocks/>
          </p:cNvSpPr>
          <p:nvPr/>
        </p:nvSpPr>
        <p:spPr>
          <a:xfrm>
            <a:off x="5013194" y="3255944"/>
            <a:ext cx="1698879" cy="26793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447485" indent="-447485" algn="l" defTabSz="1193292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spc="-100" baseline="0" dirty="0" smtClean="0">
                <a:solidFill>
                  <a:srgbClr val="0B55B5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  <a:lvl2pPr marL="969550" indent="-372904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91615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88261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84907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81553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78199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74845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071491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b="0" dirty="0" smtClean="0">
                <a:solidFill>
                  <a:srgbClr val="43BE9F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rPr>
              <a:t>03</a:t>
            </a:r>
            <a:r>
              <a:rPr lang="en-US" altLang="ko-KR" sz="1600" b="0" dirty="0" smtClean="0">
                <a:solidFill>
                  <a:srgbClr val="2A4E92"/>
                </a:solidFill>
                <a:latin typeface="다음_SemiBold" panose="02000700060000000000" pitchFamily="2" charset="-127"/>
                <a:ea typeface="다음_SemiBold" panose="02000700060000000000" pitchFamily="2" charset="-127"/>
              </a:rPr>
              <a:t>  </a:t>
            </a:r>
            <a:r>
              <a:rPr lang="ko-KR" altLang="en-US" sz="1600" spc="-87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추가</a:t>
            </a:r>
            <a:r>
              <a:rPr lang="en-US" altLang="ko-KR" sz="1600" spc="-87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spc="-87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모델링</a:t>
            </a:r>
            <a:endParaRPr lang="en-US" altLang="en-US" sz="1600" spc="-87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accent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307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3913" y="72151"/>
            <a:ext cx="3750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01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예측 모델 소개      </a:t>
            </a:r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최적값 찾기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03 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추가 모델링</a:t>
            </a: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1983040" cy="369332"/>
            <a:chOff x="705123" y="1090151"/>
            <a:chExt cx="1983040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7235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추가 모델링</a:t>
              </a:r>
              <a:endParaRPr lang="ko-KR" altLang="en-US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1" y="499113"/>
            <a:ext cx="3709574" cy="461665"/>
            <a:chOff x="319501" y="546738"/>
            <a:chExt cx="3709574" cy="461665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모델 분석 프로세스</a:t>
              </a: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576325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A. Stacking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을 통한 </a:t>
            </a:r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base model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들의 앙상</a:t>
            </a:r>
            <a:r>
              <a:rPr lang="ko-KR" altLang="en-US" sz="2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블</a:t>
            </a:r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4457699" y="6356350"/>
            <a:ext cx="1799261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20</a:t>
            </a:fld>
            <a:endParaRPr lang="ko-KR" altLang="en-US" dirty="0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832067" y="2702258"/>
            <a:ext cx="4868646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9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Meta Learner</a:t>
            </a:r>
            <a:r>
              <a:rPr lang="ko-KR" altLang="en-US" sz="9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의 개념으로 여러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모델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(Base Learner)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을 </a:t>
            </a:r>
            <a:r>
              <a:rPr lang="ko-KR" altLang="en-US" sz="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앙상블해서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9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예측하는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방법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Base learner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에서 도출된 </a:t>
            </a:r>
            <a:r>
              <a:rPr lang="ko-KR" altLang="en-US" sz="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예측값을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Stacked Model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의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meta feature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로 사용해서 어떤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base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모델이 어디서 좋은 성능을 발휘하는지 잘 구분할 수 있다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</a:t>
            </a:r>
            <a:endParaRPr lang="en-US" altLang="ko-KR" sz="9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pPr>
              <a:spcBef>
                <a:spcPts val="600"/>
              </a:spcBef>
            </a:pP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다른 앙상블 기법인 </a:t>
            </a:r>
            <a:r>
              <a:rPr lang="ko-KR" altLang="en-US" sz="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배깅</a:t>
            </a:r>
            <a:r>
              <a:rPr lang="en-US" altLang="ko-KR" sz="9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(bagging)</a:t>
            </a:r>
            <a:r>
              <a:rPr lang="ko-KR" altLang="en-US" sz="9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과</a:t>
            </a:r>
            <a:r>
              <a:rPr lang="en-US" altLang="ko-KR" sz="9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9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부스팅</a:t>
            </a:r>
            <a:r>
              <a:rPr lang="en-US" altLang="ko-KR" sz="9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(boosting)</a:t>
            </a:r>
            <a:r>
              <a:rPr lang="ko-KR" altLang="en-US" sz="9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과 다르게 서로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다른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타입의 </a:t>
            </a:r>
            <a:r>
              <a:rPr lang="ko-KR" altLang="en-US" sz="9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모델을 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결합 해 모델 별 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feature selection</a:t>
            </a:r>
            <a:r>
              <a:rPr lang="ko-KR" altLang="en-US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과 각각의 모델링의 병렬 작업이 가능하다</a:t>
            </a:r>
            <a:r>
              <a:rPr lang="en-US" altLang="ko-KR" sz="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 </a:t>
            </a:r>
            <a:endParaRPr lang="en-US" altLang="ko-KR" sz="90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856345" y="2609234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856345" y="3733146"/>
            <a:ext cx="48443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044670" y="2521898"/>
            <a:ext cx="1379216" cy="180360"/>
          </a:xfrm>
          <a:prstGeom prst="rect">
            <a:avLst/>
          </a:prstGeom>
          <a:pattFill prst="pct40">
            <a:fgClr>
              <a:schemeClr val="tx1">
                <a:lumMod val="85000"/>
                <a:lumOff val="15000"/>
              </a:schemeClr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What is </a:t>
            </a:r>
            <a:r>
              <a:rPr lang="en-US" altLang="ko-KR" sz="1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Stacking? </a:t>
            </a:r>
            <a:endParaRPr lang="en-US" altLang="ko-KR" sz="1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6086611" y="2530420"/>
            <a:ext cx="0" cy="369342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821235" y="4177606"/>
            <a:ext cx="4995590" cy="20462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800"/>
              </a:spcBef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 1</a:t>
            </a:r>
            <a:r>
              <a:rPr lang="en-US" altLang="ko-KR" sz="1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. Training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set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을 </a:t>
            </a:r>
            <a:r>
              <a:rPr lang="ko-KR" altLang="en-US" sz="1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두개로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 분리한다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 2. </a:t>
            </a:r>
            <a:r>
              <a:rPr lang="ko-KR" altLang="en-US" sz="1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첫번째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 부분을 가지고 몇몇 기본 </a:t>
            </a:r>
            <a:r>
              <a:rPr lang="ko-KR" altLang="en-US" sz="1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학습기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(base learner)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를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train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한다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 3. </a:t>
            </a:r>
            <a:r>
              <a:rPr lang="ko-KR" altLang="en-US" sz="1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두번째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 부분으로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base learner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를 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test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한다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 4. 3(base learner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로 예측한 값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)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을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input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하고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정확한 값을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output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으로 해서 더 높은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layer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의 </a:t>
            </a:r>
            <a:r>
              <a:rPr lang="ko-KR" altLang="en-US" sz="1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학습기로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train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한다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821235" y="3885218"/>
            <a:ext cx="4995590" cy="29238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altLang="ko-KR" sz="16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S</a:t>
            </a:r>
            <a:r>
              <a:rPr lang="en-US" altLang="ko-KR" sz="16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tacking Process</a:t>
            </a:r>
            <a:endParaRPr lang="en-US" altLang="ko-KR" sz="16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272348" y="4677531"/>
            <a:ext cx="3794745" cy="279308"/>
          </a:xfrm>
          <a:prstGeom prst="rect">
            <a:avLst/>
          </a:prstGeom>
          <a:solidFill>
            <a:srgbClr val="FAF7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800"/>
              </a:spcBef>
            </a:pPr>
            <a:r>
              <a:rPr lang="en-US" altLang="ko-KR" sz="105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Random Forest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6272347" y="5063526"/>
            <a:ext cx="3794745" cy="279308"/>
          </a:xfrm>
          <a:prstGeom prst="rect">
            <a:avLst/>
          </a:prstGeom>
          <a:solidFill>
            <a:srgbClr val="FAF7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800"/>
              </a:spcBef>
            </a:pPr>
            <a:r>
              <a:rPr lang="en-US" altLang="ko-KR" sz="105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GBM</a:t>
            </a:r>
            <a:endParaRPr lang="en-US" altLang="ko-KR" sz="1050" b="1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272346" y="5426199"/>
            <a:ext cx="3794745" cy="279308"/>
          </a:xfrm>
          <a:prstGeom prst="rect">
            <a:avLst/>
          </a:prstGeom>
          <a:solidFill>
            <a:srgbClr val="FAF7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800"/>
              </a:spcBef>
            </a:pPr>
            <a:r>
              <a:rPr lang="en-US" altLang="ko-KR" sz="105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XGB</a:t>
            </a:r>
            <a:endParaRPr lang="en-US" altLang="ko-KR" sz="1050" b="1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272349" y="5785837"/>
            <a:ext cx="3794745" cy="279308"/>
          </a:xfrm>
          <a:prstGeom prst="rect">
            <a:avLst/>
          </a:prstGeom>
          <a:solidFill>
            <a:srgbClr val="FAF7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800"/>
              </a:spcBef>
            </a:pPr>
            <a:r>
              <a:rPr lang="en-US" altLang="ko-KR" sz="105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DNN</a:t>
            </a:r>
            <a:endParaRPr lang="en-US" altLang="ko-KR" sz="1050" b="1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0604424" y="4681321"/>
            <a:ext cx="1235151" cy="138382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800"/>
              </a:spcBef>
            </a:pP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Stacked</a:t>
            </a:r>
          </a:p>
          <a:p>
            <a:pPr algn="ctr">
              <a:spcBef>
                <a:spcPts val="800"/>
              </a:spcBef>
            </a:pP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Model</a:t>
            </a:r>
            <a:endParaRPr lang="en-US" altLang="ko-KR" b="1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6" name="오른쪽 화살표 45"/>
          <p:cNvSpPr/>
          <p:nvPr/>
        </p:nvSpPr>
        <p:spPr>
          <a:xfrm>
            <a:off x="10231512" y="4922415"/>
            <a:ext cx="274195" cy="840837"/>
          </a:xfrm>
          <a:prstGeom prst="right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8857" y="2623495"/>
            <a:ext cx="1665804" cy="1549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631" y="2594710"/>
            <a:ext cx="2019823" cy="16035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6440639" y="2972258"/>
            <a:ext cx="81144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GBM</a:t>
            </a:r>
          </a:p>
          <a:p>
            <a:pPr algn="ctr"/>
            <a:endParaRPr lang="en-US" altLang="ko-KR" b="1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2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XGB</a:t>
            </a:r>
            <a:endParaRPr lang="ko-KR" altLang="en-US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2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9" name="직사각형 128"/>
          <p:cNvSpPr/>
          <p:nvPr/>
        </p:nvSpPr>
        <p:spPr>
          <a:xfrm>
            <a:off x="7385924" y="3234743"/>
            <a:ext cx="3577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</a:t>
            </a:r>
            <a:endParaRPr lang="ko-KR" altLang="en-US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2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440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loan defau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208" y="1844824"/>
            <a:ext cx="12249208" cy="287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-57208" y="1841488"/>
            <a:ext cx="12249208" cy="2880320"/>
          </a:xfrm>
          <a:prstGeom prst="rect">
            <a:avLst/>
          </a:prstGeom>
          <a:solidFill>
            <a:schemeClr val="tx2">
              <a:lumMod val="60000"/>
              <a:lumOff val="4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9"/>
          <p:cNvSpPr>
            <a:spLocks noGrp="1"/>
          </p:cNvSpPr>
          <p:nvPr>
            <p:ph type="ctrTitle"/>
          </p:nvPr>
        </p:nvSpPr>
        <p:spPr>
          <a:xfrm>
            <a:off x="2264439" y="2586458"/>
            <a:ext cx="7523843" cy="754988"/>
          </a:xfrm>
        </p:spPr>
        <p:txBody>
          <a:bodyPr>
            <a:noAutofit/>
          </a:bodyPr>
          <a:lstStyle/>
          <a:p>
            <a:pPr lvl="0"/>
            <a:r>
              <a:rPr lang="ko-KR" altLang="en-US" sz="2400" spc="600" dirty="0" smtClean="0">
                <a:latin typeface="나눔바른고딕" pitchFamily="50" charset="-127"/>
                <a:ea typeface="나눔바른고딕" pitchFamily="50" charset="-127"/>
                <a:cs typeface="+mn-cs"/>
              </a:rPr>
              <a:t>결과 해석 및 활용 방안</a:t>
            </a:r>
            <a:endParaRPr lang="ko-KR" altLang="en-US" sz="2400" spc="600" dirty="0"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1" name="부제목 17"/>
          <p:cNvSpPr>
            <a:spLocks noGrp="1"/>
          </p:cNvSpPr>
          <p:nvPr>
            <p:ph type="subTitle" idx="1"/>
          </p:nvPr>
        </p:nvSpPr>
        <p:spPr>
          <a:xfrm>
            <a:off x="2364224" y="3479950"/>
            <a:ext cx="7293429" cy="457626"/>
          </a:xfrm>
        </p:spPr>
        <p:txBody>
          <a:bodyPr>
            <a:normAutofit/>
          </a:bodyPr>
          <a:lstStyle/>
          <a:p>
            <a:r>
              <a:rPr lang="en-US" altLang="ko-KR" sz="1400" b="1" dirty="0">
                <a:latin typeface="+mj-ea"/>
              </a:rPr>
              <a:t>LOAN DEFAULT PREDICTION</a:t>
            </a:r>
            <a:endParaRPr lang="ko-KR" altLang="en-US" sz="1400" b="1" dirty="0">
              <a:latin typeface="+mj-ea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233596" y="2545926"/>
            <a:ext cx="7554685" cy="836478"/>
            <a:chOff x="1892363" y="3049858"/>
            <a:chExt cx="5364480" cy="754563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1892363" y="3804421"/>
              <a:ext cx="5364480" cy="0"/>
            </a:xfrm>
            <a:prstGeom prst="line">
              <a:avLst/>
            </a:prstGeom>
            <a:ln w="12700">
              <a:solidFill>
                <a:schemeClr val="bg1">
                  <a:alpha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1892363" y="3049858"/>
              <a:ext cx="5364480" cy="0"/>
            </a:xfrm>
            <a:prstGeom prst="line">
              <a:avLst/>
            </a:prstGeom>
            <a:ln w="12700">
              <a:solidFill>
                <a:schemeClr val="bg1">
                  <a:alpha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부제목 17"/>
          <p:cNvSpPr txBox="1">
            <a:spLocks/>
          </p:cNvSpPr>
          <p:nvPr/>
        </p:nvSpPr>
        <p:spPr>
          <a:xfrm>
            <a:off x="2364224" y="2087963"/>
            <a:ext cx="7293429" cy="457626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0" indent="0" algn="dist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spc="-70" baseline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ko-KR" sz="1800" b="1" spc="600" dirty="0">
                <a:latin typeface="나눔바른고딕" pitchFamily="50" charset="-127"/>
                <a:ea typeface="나눔바른고딕" pitchFamily="50" charset="-127"/>
              </a:rPr>
              <a:t>PART </a:t>
            </a:r>
            <a:r>
              <a:rPr lang="en-US" altLang="ko-KR" sz="1800" b="1" spc="600" dirty="0" smtClean="0">
                <a:latin typeface="나눔바른고딕" pitchFamily="50" charset="-127"/>
                <a:ea typeface="나눔바른고딕" pitchFamily="50" charset="-127"/>
              </a:rPr>
              <a:t>#3</a:t>
            </a:r>
            <a:endParaRPr lang="ko-KR" altLang="en-US" sz="1800" b="1" spc="6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799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9902070" y="97550"/>
            <a:ext cx="21375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01 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결과 해석 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활용 방안</a:t>
            </a:r>
            <a:endParaRPr lang="ko-KR" altLang="en-US" sz="1200" b="1" dirty="0">
              <a:ln>
                <a:solidFill>
                  <a:prstClr val="white">
                    <a:alpha val="0"/>
                  </a:prst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1700911" cy="369332"/>
            <a:chOff x="705123" y="1090151"/>
            <a:chExt cx="1700911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44142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결과 해석</a:t>
              </a:r>
              <a:endParaRPr lang="ko-KR" altLang="en-US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0" y="499114"/>
            <a:ext cx="4722399" cy="552938"/>
            <a:chOff x="319501" y="546738"/>
            <a:chExt cx="3709574" cy="830997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결과 해석 및 활용 방안</a:t>
              </a:r>
              <a:endParaRPr lang="ko-KR" altLang="en-US" sz="24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576325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4457699" y="6356350"/>
            <a:ext cx="1799261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22</a:t>
            </a:fld>
            <a:endParaRPr lang="ko-KR" altLang="en-US" dirty="0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kis\Desktop\weather\data\xgb_Result_pd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326" y="2143123"/>
            <a:ext cx="5669045" cy="4234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508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loan defau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208" y="1844824"/>
            <a:ext cx="12249208" cy="287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-57208" y="1841488"/>
            <a:ext cx="12249208" cy="2880320"/>
          </a:xfrm>
          <a:prstGeom prst="rect">
            <a:avLst/>
          </a:prstGeom>
          <a:solidFill>
            <a:schemeClr val="tx2">
              <a:lumMod val="60000"/>
              <a:lumOff val="4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9"/>
          <p:cNvSpPr>
            <a:spLocks noGrp="1"/>
          </p:cNvSpPr>
          <p:nvPr>
            <p:ph type="ctrTitle"/>
          </p:nvPr>
        </p:nvSpPr>
        <p:spPr>
          <a:xfrm>
            <a:off x="2264439" y="2586458"/>
            <a:ext cx="7523843" cy="754988"/>
          </a:xfrm>
        </p:spPr>
        <p:txBody>
          <a:bodyPr>
            <a:noAutofit/>
          </a:bodyPr>
          <a:lstStyle/>
          <a:p>
            <a:pPr lvl="0"/>
            <a:r>
              <a:rPr lang="ko-KR" altLang="en-US" sz="2400" spc="600" dirty="0" smtClean="0">
                <a:latin typeface="나눔바른고딕" pitchFamily="50" charset="-127"/>
                <a:ea typeface="나눔바른고딕" pitchFamily="50" charset="-127"/>
                <a:cs typeface="+mn-cs"/>
              </a:rPr>
              <a:t>분석 배경 및 데이터 처리</a:t>
            </a:r>
            <a:endParaRPr lang="ko-KR" altLang="en-US" sz="2400" spc="600" dirty="0">
              <a:latin typeface="나눔바른고딕" pitchFamily="50" charset="-127"/>
              <a:ea typeface="나눔바른고딕" pitchFamily="50" charset="-127"/>
              <a:cs typeface="+mn-cs"/>
            </a:endParaRPr>
          </a:p>
        </p:txBody>
      </p:sp>
      <p:sp>
        <p:nvSpPr>
          <p:cNvPr id="21" name="부제목 17"/>
          <p:cNvSpPr>
            <a:spLocks noGrp="1"/>
          </p:cNvSpPr>
          <p:nvPr>
            <p:ph type="subTitle" idx="1"/>
          </p:nvPr>
        </p:nvSpPr>
        <p:spPr>
          <a:xfrm>
            <a:off x="2364224" y="3479950"/>
            <a:ext cx="7293429" cy="457626"/>
          </a:xfrm>
        </p:spPr>
        <p:txBody>
          <a:bodyPr>
            <a:normAutofit/>
          </a:bodyPr>
          <a:lstStyle/>
          <a:p>
            <a:r>
              <a:rPr lang="en-US" altLang="ko-KR" sz="1400" b="1" dirty="0">
                <a:latin typeface="+mj-ea"/>
              </a:rPr>
              <a:t>LOAN DEFAULT PREDICTION</a:t>
            </a:r>
            <a:endParaRPr lang="ko-KR" altLang="en-US" sz="1400" b="1" dirty="0">
              <a:latin typeface="+mj-ea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233596" y="2545926"/>
            <a:ext cx="7554685" cy="836478"/>
            <a:chOff x="1892363" y="3049858"/>
            <a:chExt cx="5364480" cy="754563"/>
          </a:xfrm>
        </p:grpSpPr>
        <p:cxnSp>
          <p:nvCxnSpPr>
            <p:cNvPr id="26" name="직선 연결선 25"/>
            <p:cNvCxnSpPr/>
            <p:nvPr/>
          </p:nvCxnSpPr>
          <p:spPr>
            <a:xfrm>
              <a:off x="1892363" y="3804421"/>
              <a:ext cx="5364480" cy="0"/>
            </a:xfrm>
            <a:prstGeom prst="line">
              <a:avLst/>
            </a:prstGeom>
            <a:ln w="12700">
              <a:solidFill>
                <a:schemeClr val="bg1">
                  <a:alpha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1892363" y="3049858"/>
              <a:ext cx="5364480" cy="0"/>
            </a:xfrm>
            <a:prstGeom prst="line">
              <a:avLst/>
            </a:prstGeom>
            <a:ln w="12700">
              <a:solidFill>
                <a:schemeClr val="bg1">
                  <a:alpha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부제목 17"/>
          <p:cNvSpPr txBox="1">
            <a:spLocks/>
          </p:cNvSpPr>
          <p:nvPr/>
        </p:nvSpPr>
        <p:spPr>
          <a:xfrm>
            <a:off x="2364224" y="2087963"/>
            <a:ext cx="7293429" cy="457626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marL="0" indent="0" algn="dist" defTabSz="914400" rtl="0" eaLnBrk="1" latinLnBrk="1" hangingPunct="1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spc="-70" baseline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7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-7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ko-KR" sz="1800" b="1" spc="600" dirty="0">
                <a:latin typeface="나눔바른고딕" pitchFamily="50" charset="-127"/>
                <a:ea typeface="나눔바른고딕" pitchFamily="50" charset="-127"/>
              </a:rPr>
              <a:t>PART #1</a:t>
            </a:r>
            <a:endParaRPr lang="ko-KR" altLang="en-US" sz="1800" b="1" spc="600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09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8443913" y="72151"/>
            <a:ext cx="3750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01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예측 모델 소개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최적값 찾기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03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추가 모델링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705123" y="1052051"/>
            <a:ext cx="2393409" cy="369332"/>
            <a:chOff x="705123" y="1090151"/>
            <a:chExt cx="2393409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21339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예측 모델 소개</a:t>
              </a: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319500" y="499113"/>
            <a:ext cx="4745985" cy="830997"/>
            <a:chOff x="319501" y="546738"/>
            <a:chExt cx="3709574" cy="830997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3" y="546738"/>
              <a:ext cx="35435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spc="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분석 </a:t>
              </a:r>
              <a:r>
                <a:rPr lang="ko-KR" altLang="en-US" sz="2400" b="1" spc="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배경 및 데이터 </a:t>
              </a:r>
              <a:r>
                <a:rPr lang="ko-KR" altLang="en-US" sz="2400" b="1" spc="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처리</a:t>
              </a:r>
              <a:endParaRPr lang="ko-KR" altLang="en-US" sz="24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799"/>
            <a:ext cx="11134452" cy="465201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 latinLnBrk="1"/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주성분분석</a:t>
            </a:r>
            <a:r>
              <a:rPr lang="en-US" altLang="ko-KR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(PCA)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를</a:t>
            </a:r>
            <a:r>
              <a:rPr lang="en-US" altLang="ko-KR" sz="2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통해 차원 축소</a:t>
            </a:r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4</a:t>
            </a:fld>
            <a:endParaRPr lang="ko-KR" altLang="en-US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705122" y="2395543"/>
            <a:ext cx="1936478" cy="29238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en-US" altLang="ko-KR" sz="16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PCA</a:t>
            </a:r>
            <a:endParaRPr lang="en-US" altLang="ko-KR" sz="16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544" y="2882975"/>
            <a:ext cx="3252201" cy="2351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직사각형 32"/>
          <p:cNvSpPr/>
          <p:nvPr/>
        </p:nvSpPr>
        <p:spPr>
          <a:xfrm>
            <a:off x="2516792" y="5277884"/>
            <a:ext cx="418705" cy="246221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PC</a:t>
            </a:r>
            <a:endParaRPr lang="ko-KR" altLang="en-US" sz="10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2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7767" y="3374083"/>
            <a:ext cx="338554" cy="917880"/>
          </a:xfrm>
          <a:prstGeom prst="rect">
            <a:avLst/>
          </a:prstGeom>
        </p:spPr>
        <p:txBody>
          <a:bodyPr vert="vert270" wrap="none">
            <a:spAutoFit/>
          </a:bodyPr>
          <a:lstStyle/>
          <a:p>
            <a:pPr algn="ctr"/>
            <a:r>
              <a:rPr lang="en-US" altLang="ko-KR" sz="10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Variance</a:t>
            </a:r>
            <a:endParaRPr lang="ko-KR" altLang="en-US" sz="10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2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 flipV="1">
            <a:off x="705122" y="5659654"/>
            <a:ext cx="11134453" cy="663047"/>
          </a:xfrm>
          <a:prstGeom prst="rect">
            <a:avLst/>
          </a:prstGeom>
          <a:solidFill>
            <a:schemeClr val="tx2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sz="20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74018" y="5860373"/>
            <a:ext cx="1053950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900"/>
              </a:spcBef>
            </a:pPr>
            <a:r>
              <a:rPr lang="en-US" altLang="ko-KR" sz="11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PCA</a:t>
            </a:r>
            <a:r>
              <a:rPr lang="ko-KR" altLang="en-US" sz="11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통한 차원 축소가 힘들기 때문에 </a:t>
            </a:r>
            <a:r>
              <a:rPr lang="ko-KR" altLang="en-US" sz="11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F5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트리 기반 </a:t>
            </a:r>
            <a:r>
              <a:rPr lang="ko-KR" altLang="en-US" sz="11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모형을 사용하여 주요 변수를 사용 </a:t>
            </a:r>
            <a:endParaRPr lang="en-US" altLang="ko-KR" sz="1100" b="1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117" y="3597621"/>
            <a:ext cx="7141028" cy="8326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타원 6"/>
          <p:cNvSpPr/>
          <p:nvPr/>
        </p:nvSpPr>
        <p:spPr>
          <a:xfrm>
            <a:off x="11222715" y="4219082"/>
            <a:ext cx="537030" cy="254763"/>
          </a:xfrm>
          <a:prstGeom prst="ellipse">
            <a:avLst/>
          </a:prstGeom>
          <a:noFill/>
          <a:ln w="38100">
            <a:solidFill>
              <a:srgbClr val="F96C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582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48"/>
          <p:cNvGrpSpPr/>
          <p:nvPr/>
        </p:nvGrpSpPr>
        <p:grpSpPr>
          <a:xfrm>
            <a:off x="705123" y="1052051"/>
            <a:ext cx="1934950" cy="400110"/>
            <a:chOff x="705123" y="1090151"/>
            <a:chExt cx="1934950" cy="400110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6754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방향 결정</a:t>
              </a:r>
              <a:endPara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4" name="그룹 49"/>
          <p:cNvGrpSpPr/>
          <p:nvPr/>
        </p:nvGrpSpPr>
        <p:grpSpPr>
          <a:xfrm>
            <a:off x="319501" y="499113"/>
            <a:ext cx="2753899" cy="440470"/>
            <a:chOff x="319501" y="546738"/>
            <a:chExt cx="2753899" cy="440470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4" y="546738"/>
              <a:ext cx="258784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처리</a:t>
              </a:r>
              <a:endParaRPr lang="ko-KR" altLang="en-US" sz="2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800"/>
            <a:ext cx="11134452" cy="464400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불균형 데이터 문제를 어떻게 다루어야 할까</a:t>
            </a:r>
            <a:r>
              <a:rPr lang="en-US" altLang="ko-KR" sz="2000" b="1" spc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?</a:t>
            </a:r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84168" y="92923"/>
            <a:ext cx="4612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배경 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소개 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EDA 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전처리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분석 방향 결정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5449302" y="6269265"/>
            <a:ext cx="590823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5</a:t>
            </a:fld>
            <a:endParaRPr lang="ko-KR" altLang="en-US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3074" t="4253" r="2712" b="4029"/>
          <a:stretch/>
        </p:blipFill>
        <p:spPr>
          <a:xfrm>
            <a:off x="769264" y="2394856"/>
            <a:ext cx="7155535" cy="3541487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8161767" y="3910252"/>
            <a:ext cx="3493192" cy="1038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</a:pPr>
            <a:r>
              <a:rPr lang="ko-KR" altLang="en-US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불균형 </a:t>
            </a:r>
            <a:r>
              <a:rPr lang="ko-KR" altLang="en-US" sz="900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데이터란 클래스 별 균형이 크게 차이 나는 데이터를 의미한다</a:t>
            </a:r>
            <a:r>
              <a:rPr lang="en-US" altLang="ko-KR" sz="900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900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일반적인 분류알고리즘들은 </a:t>
            </a:r>
            <a:r>
              <a:rPr lang="ko-KR" altLang="en-US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불균형 데이터 중 희소한 케이스에 대해서 민감하게 반응하지 않는다</a:t>
            </a:r>
            <a:r>
              <a:rPr lang="en-US" altLang="ko-KR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spcBef>
                <a:spcPts val="900"/>
              </a:spcBef>
            </a:pPr>
            <a:r>
              <a:rPr lang="ko-KR" altLang="en-US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따라서 추가적인 방법을 통해 모델의 민감도를 늘려주는 등의 처리가 필요하다</a:t>
            </a:r>
            <a:r>
              <a:rPr lang="en-US" altLang="ko-KR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endParaRPr lang="en-US" altLang="ko-KR" sz="900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7" name="직선 연결선 26"/>
          <p:cNvCxnSpPr/>
          <p:nvPr/>
        </p:nvCxnSpPr>
        <p:spPr>
          <a:xfrm>
            <a:off x="8186045" y="3744658"/>
            <a:ext cx="3468914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8200559" y="5057247"/>
            <a:ext cx="345440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8374370" y="3657322"/>
            <a:ext cx="1727573" cy="180360"/>
          </a:xfrm>
          <a:prstGeom prst="rect">
            <a:avLst/>
          </a:prstGeom>
          <a:pattFill prst="pct40">
            <a:fgClr>
              <a:schemeClr val="tx1">
                <a:lumMod val="85000"/>
                <a:lumOff val="15000"/>
              </a:schemeClr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Unbalanced Data? </a:t>
            </a:r>
            <a:endParaRPr lang="en-US" altLang="ko-KR" sz="1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548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922591" y="2396058"/>
            <a:ext cx="4691394" cy="3467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48"/>
          <p:cNvGrpSpPr/>
          <p:nvPr/>
        </p:nvGrpSpPr>
        <p:grpSpPr>
          <a:xfrm>
            <a:off x="705123" y="1052051"/>
            <a:ext cx="1934950" cy="400110"/>
            <a:chOff x="705123" y="1090151"/>
            <a:chExt cx="1934950" cy="400110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6754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방향 결정</a:t>
              </a:r>
              <a:endPara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4" name="그룹 49"/>
          <p:cNvGrpSpPr/>
          <p:nvPr/>
        </p:nvGrpSpPr>
        <p:grpSpPr>
          <a:xfrm>
            <a:off x="319501" y="499113"/>
            <a:ext cx="2753899" cy="440470"/>
            <a:chOff x="319501" y="546738"/>
            <a:chExt cx="2753899" cy="440470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4" y="546738"/>
              <a:ext cx="258784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처리</a:t>
              </a:r>
              <a:endParaRPr lang="ko-KR" altLang="en-US" sz="2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cxnSp>
        <p:nvCxnSpPr>
          <p:cNvPr id="41" name="직선 연결선 40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84168" y="92923"/>
            <a:ext cx="4612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배경 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소개 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EDA 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전처리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분석 방향 결정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6</a:t>
            </a:fld>
            <a:endParaRPr lang="ko-KR" altLang="en-US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 flipH="1">
            <a:off x="6058911" y="2182033"/>
            <a:ext cx="9525" cy="3904126"/>
          </a:xfrm>
          <a:prstGeom prst="line">
            <a:avLst/>
          </a:prstGeom>
          <a:ln w="12700" cmpd="sng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724591" y="5476930"/>
            <a:ext cx="4641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불균형 데이터의 경우 </a:t>
            </a:r>
            <a:r>
              <a:rPr lang="en-US" altLang="ko-KR" dirty="0" smtClean="0"/>
              <a:t>accuracy</a:t>
            </a:r>
            <a:r>
              <a:rPr lang="ko-KR" altLang="en-US" dirty="0" smtClean="0"/>
              <a:t>가 중요하지 않다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705123" y="1566800"/>
            <a:ext cx="11134452" cy="464400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불균형데이터를 고려하는 평가 </a:t>
            </a:r>
            <a:r>
              <a:rPr lang="ko-KR" altLang="en-US" sz="2000" b="1" spc="6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메트릭이</a:t>
            </a:r>
            <a:r>
              <a:rPr lang="ko-KR" altLang="en-US" sz="2000" b="1" spc="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 필요하다</a:t>
            </a:r>
            <a:endParaRPr lang="ko-KR" altLang="en-US" sz="2000" b="1" spc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4" name="이등변 삼각형 13"/>
          <p:cNvSpPr/>
          <p:nvPr/>
        </p:nvSpPr>
        <p:spPr>
          <a:xfrm>
            <a:off x="922591" y="2396058"/>
            <a:ext cx="4691394" cy="3467713"/>
          </a:xfrm>
          <a:prstGeom prst="triangle">
            <a:avLst>
              <a:gd name="adj" fmla="val 100000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>
            <a:off x="1657203" y="2845399"/>
            <a:ext cx="3251199" cy="2598057"/>
          </a:xfrm>
          <a:prstGeom prst="ellipse">
            <a:avLst/>
          </a:prstGeom>
          <a:solidFill>
            <a:schemeClr val="accent6">
              <a:lumMod val="20000"/>
              <a:lumOff val="80000"/>
              <a:alpha val="66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1657203" y="2844821"/>
            <a:ext cx="3251199" cy="2598057"/>
          </a:xfrm>
          <a:prstGeom prst="ellipse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189229" y="3013857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>
            <a:off x="5363029" y="3606057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5210629" y="3453657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4916403" y="4520456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3073400" y="5043285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4173600" y="4085256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1350571" y="2685686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/>
        </p:nvSpPr>
        <p:spPr>
          <a:xfrm>
            <a:off x="1824858" y="5579273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/>
          <p:cNvSpPr/>
          <p:nvPr/>
        </p:nvSpPr>
        <p:spPr>
          <a:xfrm>
            <a:off x="4136572" y="5476930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/>
        </p:nvSpPr>
        <p:spPr>
          <a:xfrm>
            <a:off x="5086886" y="4078742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/>
          <p:cNvSpPr/>
          <p:nvPr/>
        </p:nvSpPr>
        <p:spPr>
          <a:xfrm>
            <a:off x="4857230" y="5145628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/>
          <p:cNvSpPr/>
          <p:nvPr/>
        </p:nvSpPr>
        <p:spPr>
          <a:xfrm>
            <a:off x="3694629" y="4720439"/>
            <a:ext cx="102343" cy="102343"/>
          </a:xfrm>
          <a:prstGeom prst="ellips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/>
          <p:cNvSpPr/>
          <p:nvPr/>
        </p:nvSpPr>
        <p:spPr>
          <a:xfrm>
            <a:off x="4384055" y="2950242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/>
          <p:cNvSpPr/>
          <p:nvPr/>
        </p:nvSpPr>
        <p:spPr>
          <a:xfrm>
            <a:off x="1248228" y="3701314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/>
          <p:cNvSpPr/>
          <p:nvPr/>
        </p:nvSpPr>
        <p:spPr>
          <a:xfrm>
            <a:off x="4817376" y="2483856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/>
          <p:cNvSpPr/>
          <p:nvPr/>
        </p:nvSpPr>
        <p:spPr>
          <a:xfrm>
            <a:off x="1139741" y="4477455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1461657" y="3116200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1943201" y="4151629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>
            <a:off x="2971056" y="3395771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타원 58"/>
          <p:cNvSpPr/>
          <p:nvPr/>
        </p:nvSpPr>
        <p:spPr>
          <a:xfrm>
            <a:off x="2861083" y="3973156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타원 59"/>
          <p:cNvSpPr/>
          <p:nvPr/>
        </p:nvSpPr>
        <p:spPr>
          <a:xfrm>
            <a:off x="1359314" y="4948798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/>
          <p:cNvSpPr/>
          <p:nvPr/>
        </p:nvSpPr>
        <p:spPr>
          <a:xfrm>
            <a:off x="4384056" y="2636043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3724771" y="3301228"/>
            <a:ext cx="102343" cy="102343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816445" y="2483856"/>
            <a:ext cx="162256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false negative</a:t>
            </a:r>
            <a:endParaRPr lang="ko-KR" altLang="en-US" sz="105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2262119" y="5476930"/>
            <a:ext cx="150714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true negative</a:t>
            </a:r>
            <a:endParaRPr lang="ko-KR" altLang="en-US" sz="105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2984690" y="4317711"/>
            <a:ext cx="152638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96C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</a:t>
            </a:r>
            <a:r>
              <a:rPr lang="en-US" altLang="ko-KR" sz="105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96C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alse positive</a:t>
            </a:r>
            <a:endParaRPr lang="ko-KR" altLang="en-US" sz="1050" dirty="0">
              <a:solidFill>
                <a:srgbClr val="F96C61"/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1883771" y="3606057"/>
            <a:ext cx="14494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96C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</a:t>
            </a:r>
            <a:r>
              <a:rPr lang="en-US" altLang="ko-KR" sz="105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F96C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rue positive</a:t>
            </a:r>
            <a:endParaRPr lang="ko-KR" altLang="en-US" sz="1050" dirty="0">
              <a:solidFill>
                <a:srgbClr val="F96C61"/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6272349" y="2568225"/>
            <a:ext cx="552423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</a:pPr>
            <a:r>
              <a:rPr lang="en-US" altLang="ko-KR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F-measure</a:t>
            </a:r>
            <a:r>
              <a:rPr lang="ko-KR" altLang="en-US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</a:t>
            </a:r>
            <a:r>
              <a:rPr lang="en-US" altLang="ko-KR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Precision</a:t>
            </a:r>
            <a:r>
              <a:rPr lang="ko-KR" altLang="en-US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 </a:t>
            </a:r>
            <a:r>
              <a:rPr lang="en-US" altLang="ko-KR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Recall</a:t>
            </a:r>
            <a:r>
              <a:rPr lang="ko-KR" altLang="en-US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en-US" altLang="ko-KR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Harmonic Mean</a:t>
            </a:r>
            <a:r>
              <a:rPr lang="ko-KR" altLang="en-US" sz="9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</a:t>
            </a:r>
            <a:endParaRPr lang="en-US" altLang="ko-KR" sz="900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68" name="직선 연결선 67"/>
          <p:cNvCxnSpPr/>
          <p:nvPr/>
        </p:nvCxnSpPr>
        <p:spPr>
          <a:xfrm>
            <a:off x="6296627" y="2402631"/>
            <a:ext cx="5499956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/>
          <p:nvPr/>
        </p:nvCxnSpPr>
        <p:spPr>
          <a:xfrm>
            <a:off x="6311141" y="3715220"/>
            <a:ext cx="5485442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/>
          <p:cNvSpPr/>
          <p:nvPr/>
        </p:nvSpPr>
        <p:spPr>
          <a:xfrm>
            <a:off x="6484952" y="2315295"/>
            <a:ext cx="1727573" cy="180360"/>
          </a:xfrm>
          <a:prstGeom prst="rect">
            <a:avLst/>
          </a:prstGeom>
          <a:pattFill prst="pct40">
            <a:fgClr>
              <a:schemeClr val="tx1">
                <a:lumMod val="85000"/>
                <a:lumOff val="15000"/>
              </a:schemeClr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0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F-measure?</a:t>
            </a:r>
            <a:endParaRPr lang="en-US" altLang="ko-KR" sz="1000" b="1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60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48"/>
          <p:cNvGrpSpPr/>
          <p:nvPr/>
        </p:nvGrpSpPr>
        <p:grpSpPr>
          <a:xfrm>
            <a:off x="705123" y="1052051"/>
            <a:ext cx="1934950" cy="400110"/>
            <a:chOff x="705123" y="1090151"/>
            <a:chExt cx="1934950" cy="400110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6754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방향 결정</a:t>
              </a:r>
              <a:endPara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4" name="그룹 49"/>
          <p:cNvGrpSpPr/>
          <p:nvPr/>
        </p:nvGrpSpPr>
        <p:grpSpPr>
          <a:xfrm>
            <a:off x="319501" y="499113"/>
            <a:ext cx="2753899" cy="440470"/>
            <a:chOff x="319501" y="546738"/>
            <a:chExt cx="2753899" cy="440470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4" y="546738"/>
              <a:ext cx="258784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처리</a:t>
              </a:r>
              <a:endParaRPr lang="ko-KR" altLang="en-US" sz="2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800"/>
            <a:ext cx="11134452" cy="434990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불균형 데이터 문제를 어떻게 다루어야 할까</a:t>
            </a:r>
            <a:r>
              <a:rPr lang="en-US" altLang="ko-KR" sz="16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?</a:t>
            </a:r>
            <a:endParaRPr lang="ko-KR" altLang="en-US" sz="1600" b="1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84168" y="92923"/>
            <a:ext cx="4612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배경 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소개 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EDA 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전처리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분석 방향 결정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7</a:t>
            </a:fld>
            <a:endParaRPr lang="ko-KR" altLang="en-US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 flipH="1">
            <a:off x="7674580" y="2421430"/>
            <a:ext cx="9525" cy="3904126"/>
          </a:xfrm>
          <a:prstGeom prst="line">
            <a:avLst/>
          </a:prstGeom>
          <a:ln w="12700" cmpd="sng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712045" y="2736858"/>
            <a:ext cx="50762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en-US" altLang="ko-KR" sz="1200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- </a:t>
            </a:r>
            <a:endParaRPr lang="en-US" altLang="ko-KR" sz="1200" spc="30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18" y="2421430"/>
            <a:ext cx="6648450" cy="4057650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7645088" y="2465461"/>
            <a:ext cx="3843408" cy="38682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927948" y="2736858"/>
            <a:ext cx="33167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Data approaches</a:t>
            </a:r>
          </a:p>
          <a:p>
            <a:r>
              <a:rPr lang="en-US" altLang="ko-KR" dirty="0" smtClean="0"/>
              <a:t>  - </a:t>
            </a:r>
            <a:r>
              <a:rPr lang="en-US" altLang="ko-KR" dirty="0" err="1" smtClean="0"/>
              <a:t>undersampling</a:t>
            </a:r>
            <a:r>
              <a:rPr lang="en-US" altLang="ko-KR" dirty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정보손실</a:t>
            </a:r>
            <a:endParaRPr lang="en-US" altLang="ko-KR" dirty="0" smtClean="0"/>
          </a:p>
          <a:p>
            <a:r>
              <a:rPr lang="en-US" altLang="ko-KR" dirty="0" smtClean="0"/>
              <a:t>  - oversampling : </a:t>
            </a:r>
            <a:r>
              <a:rPr lang="ko-KR" altLang="en-US" dirty="0" err="1" smtClean="0"/>
              <a:t>과적합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- SMOTE : </a:t>
            </a:r>
            <a:r>
              <a:rPr lang="ko-KR" altLang="en-US" dirty="0" smtClean="0"/>
              <a:t>높은 차원에서 적절하지 않음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6765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48"/>
          <p:cNvGrpSpPr/>
          <p:nvPr/>
        </p:nvGrpSpPr>
        <p:grpSpPr>
          <a:xfrm>
            <a:off x="705123" y="1052051"/>
            <a:ext cx="1934950" cy="400110"/>
            <a:chOff x="705123" y="1090151"/>
            <a:chExt cx="1934950" cy="400110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6754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방향 결정</a:t>
              </a:r>
              <a:endPara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4" name="그룹 49"/>
          <p:cNvGrpSpPr/>
          <p:nvPr/>
        </p:nvGrpSpPr>
        <p:grpSpPr>
          <a:xfrm>
            <a:off x="319501" y="499113"/>
            <a:ext cx="2753899" cy="440470"/>
            <a:chOff x="319501" y="546738"/>
            <a:chExt cx="2753899" cy="440470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4" y="546738"/>
              <a:ext cx="258784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처리</a:t>
              </a:r>
              <a:endParaRPr lang="ko-KR" altLang="en-US" sz="2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800"/>
            <a:ext cx="11134452" cy="434990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불균형 데이터 문제를 어떻게 다루어야 할까</a:t>
            </a:r>
            <a:r>
              <a:rPr lang="en-US" altLang="ko-KR" sz="16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?</a:t>
            </a:r>
            <a:endParaRPr lang="ko-KR" altLang="en-US" sz="1600" b="1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84168" y="92923"/>
            <a:ext cx="4612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배경 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소개 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EDA 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전처리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분석 방향 결정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8</a:t>
            </a:fld>
            <a:endParaRPr lang="ko-KR" altLang="en-US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 flipH="1">
            <a:off x="6102453" y="2182033"/>
            <a:ext cx="9525" cy="3904126"/>
          </a:xfrm>
          <a:prstGeom prst="line">
            <a:avLst/>
          </a:prstGeom>
          <a:ln w="12700" cmpd="sng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>
          <a:xfrm>
            <a:off x="6337473" y="2199059"/>
            <a:ext cx="5393932" cy="38682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6629761" y="2278065"/>
            <a:ext cx="5076244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2. Model fitting approaches</a:t>
            </a:r>
          </a:p>
          <a:p>
            <a:pPr marL="285750" indent="-285750">
              <a:spcBef>
                <a:spcPts val="900"/>
              </a:spcBef>
              <a:buFontTx/>
              <a:buChar char="-"/>
            </a:pP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Boosting</a:t>
            </a:r>
          </a:p>
          <a:p>
            <a:pPr>
              <a:spcBef>
                <a:spcPts val="900"/>
              </a:spcBef>
            </a:pP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 Boosting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기법은 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misclassified sample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에 집중하며 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minority class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에서 </a:t>
            </a:r>
            <a:r>
              <a:rPr lang="ko-KR" altLang="en-US" sz="1600" b="1" spc="300" dirty="0" err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오분류가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상대적으로 많이 발생한다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. 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이 때 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minority class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는 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majority class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에 상대적으로 높은 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weigh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를 갖게 되며 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minority class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를 분류하는 것에 집중할 것이다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. -&gt; 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좋은 방법</a:t>
            </a:r>
            <a:endParaRPr lang="en-US" altLang="ko-KR" sz="1600" b="1" spc="300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37" y="2278065"/>
            <a:ext cx="4776544" cy="427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20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48"/>
          <p:cNvGrpSpPr/>
          <p:nvPr/>
        </p:nvGrpSpPr>
        <p:grpSpPr>
          <a:xfrm>
            <a:off x="705123" y="1052051"/>
            <a:ext cx="1934950" cy="400110"/>
            <a:chOff x="705123" y="1090151"/>
            <a:chExt cx="1934950" cy="400110"/>
          </a:xfrm>
        </p:grpSpPr>
        <p:sp>
          <p:nvSpPr>
            <p:cNvPr id="22" name="직사각형 21"/>
            <p:cNvSpPr/>
            <p:nvPr/>
          </p:nvSpPr>
          <p:spPr>
            <a:xfrm>
              <a:off x="964614" y="1090151"/>
              <a:ext cx="167545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분석 방향 결정</a:t>
              </a:r>
              <a:endPara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2"/>
            <p:cNvGrpSpPr/>
            <p:nvPr/>
          </p:nvGrpSpPr>
          <p:grpSpPr>
            <a:xfrm>
              <a:off x="705123" y="1158937"/>
              <a:ext cx="191483" cy="248694"/>
              <a:chOff x="572572" y="774117"/>
              <a:chExt cx="191483" cy="205532"/>
            </a:xfrm>
            <a:solidFill>
              <a:srgbClr val="43BE9F"/>
            </a:solidFill>
          </p:grpSpPr>
          <p:sp>
            <p:nvSpPr>
              <p:cNvPr id="24" name="갈매기형 수장 23"/>
              <p:cNvSpPr/>
              <p:nvPr/>
            </p:nvSpPr>
            <p:spPr>
              <a:xfrm>
                <a:off x="572572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  <p:sp>
            <p:nvSpPr>
              <p:cNvPr id="25" name="갈매기형 수장 24"/>
              <p:cNvSpPr/>
              <p:nvPr/>
            </p:nvSpPr>
            <p:spPr>
              <a:xfrm>
                <a:off x="658585" y="774117"/>
                <a:ext cx="105470" cy="20553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다음_Regular" panose="02000603060000000000" pitchFamily="2" charset="-127"/>
                  <a:ea typeface="다음_Regular" panose="02000603060000000000" pitchFamily="2" charset="-127"/>
                </a:endParaRPr>
              </a:p>
            </p:txBody>
          </p:sp>
        </p:grpSp>
      </p:grpSp>
      <p:grpSp>
        <p:nvGrpSpPr>
          <p:cNvPr id="4" name="그룹 49"/>
          <p:cNvGrpSpPr/>
          <p:nvPr/>
        </p:nvGrpSpPr>
        <p:grpSpPr>
          <a:xfrm>
            <a:off x="319501" y="499113"/>
            <a:ext cx="2753899" cy="440470"/>
            <a:chOff x="319501" y="546738"/>
            <a:chExt cx="2753899" cy="440470"/>
          </a:xfrm>
        </p:grpSpPr>
        <p:sp>
          <p:nvSpPr>
            <p:cNvPr id="21" name="직사각형 20"/>
            <p:cNvSpPr/>
            <p:nvPr/>
          </p:nvSpPr>
          <p:spPr>
            <a:xfrm>
              <a:off x="319501" y="555160"/>
              <a:ext cx="130924" cy="432048"/>
            </a:xfrm>
            <a:prstGeom prst="rect">
              <a:avLst/>
            </a:prstGeom>
            <a:solidFill>
              <a:srgbClr val="2A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다음_Regular" panose="02000603060000000000" pitchFamily="2" charset="-127"/>
                <a:ea typeface="다음_Regular" panose="02000603060000000000" pitchFamily="2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5554" y="546738"/>
              <a:ext cx="258784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처리</a:t>
              </a:r>
              <a:endParaRPr lang="ko-KR" altLang="en-US" sz="2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705123" y="1566800"/>
            <a:ext cx="11134452" cy="434990"/>
          </a:xfrm>
          <a:prstGeom prst="rect">
            <a:avLst/>
          </a:prstGeom>
          <a:solidFill>
            <a:srgbClr val="5D7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불균형 데이터 문제를 어떻게 다루어야 할까</a:t>
            </a:r>
            <a:r>
              <a:rPr lang="en-US" altLang="ko-KR" sz="1600" b="1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?</a:t>
            </a:r>
            <a:endParaRPr lang="ko-KR" altLang="en-US" sz="1600" b="1" dirty="0" smtClean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chemeClr val="bg1"/>
              </a:solidFill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 flipV="1">
            <a:off x="7136647" y="447785"/>
            <a:ext cx="5057695" cy="76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84168" y="92923"/>
            <a:ext cx="4612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배경 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r>
              <a:rPr lang="ko-KR" altLang="en-US" sz="1200" b="1" dirty="0" smtClean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소개      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EDA </a:t>
            </a:r>
            <a:r>
              <a:rPr lang="ko-KR" altLang="en-US" sz="1200" b="1" dirty="0">
                <a:ln>
                  <a:solidFill>
                    <a:prstClr val="white">
                      <a:alpha val="0"/>
                    </a:prst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전처리       </a:t>
            </a:r>
            <a:r>
              <a:rPr lang="en-US" altLang="ko-KR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200" dirty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분석 방향 결정</a:t>
            </a:r>
            <a:endParaRPr lang="ko-KR" altLang="en-US" sz="1200" dirty="0">
              <a:ln>
                <a:solidFill>
                  <a:prstClr val="white">
                    <a:alpha val="0"/>
                  </a:prst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93A6C7E-58C0-452B-B7A5-1C77C15081C5}" type="slidenum">
              <a:rPr lang="ko-KR" altLang="en-US" smtClean="0">
                <a:latin typeface="다음_Regular" panose="02000603060000000000" pitchFamily="2" charset="-127"/>
                <a:ea typeface="다음_Regular" panose="02000603060000000000" pitchFamily="2" charset="-127"/>
              </a:rPr>
              <a:pPr/>
              <a:t>9</a:t>
            </a:fld>
            <a:endParaRPr lang="ko-KR" altLang="en-US">
              <a:latin typeface="다음_Regular" panose="02000603060000000000" pitchFamily="2" charset="-127"/>
              <a:ea typeface="다음_Regular" panose="02000603060000000000" pitchFamily="2" charset="-127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 flipH="1">
            <a:off x="6102453" y="2182033"/>
            <a:ext cx="9525" cy="3904126"/>
          </a:xfrm>
          <a:prstGeom prst="line">
            <a:avLst/>
          </a:prstGeom>
          <a:ln w="12700" cmpd="sng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>
          <a:xfrm>
            <a:off x="6454588" y="2205735"/>
            <a:ext cx="5393932" cy="38682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6629761" y="2278065"/>
            <a:ext cx="5076244" cy="2654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3. Model evaluation approach</a:t>
            </a:r>
          </a:p>
          <a:p>
            <a:pPr>
              <a:spcBef>
                <a:spcPts val="900"/>
              </a:spcBef>
            </a:pPr>
            <a:r>
              <a:rPr lang="en-US" altLang="ko-KR" sz="1600" b="1" spc="30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 - changing threshold</a:t>
            </a:r>
          </a:p>
          <a:p>
            <a:pPr>
              <a:spcBef>
                <a:spcPts val="900"/>
              </a:spcBef>
            </a:pPr>
            <a:r>
              <a:rPr lang="en-US" altLang="ko-KR" sz="1600" dirty="0"/>
              <a:t>almost all classification methods can produce probability estimates on </a:t>
            </a:r>
            <a:r>
              <a:rPr lang="en-US" altLang="ko-KR" sz="1600" dirty="0" smtClean="0"/>
              <a:t>instances</a:t>
            </a:r>
          </a:p>
          <a:p>
            <a:pPr>
              <a:spcBef>
                <a:spcPts val="900"/>
              </a:spcBef>
            </a:pP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분류 모형들은 분류 확률을 계산할 수 있다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. 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기존의 데이터는 불균형 데이터로 다수의 범주를 예측하려는 경향이 있기 때문에 </a:t>
            </a:r>
            <a:r>
              <a:rPr lang="ko-KR" altLang="en-US" sz="1600" b="1" spc="300" dirty="0" err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임계값을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수정을 통해서 평가 점수인 </a:t>
            </a:r>
            <a:r>
              <a:rPr lang="en-US" altLang="ko-KR" sz="1600" b="1" spc="300" dirty="0" err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fscore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을 높인다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. 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낮은 </a:t>
            </a:r>
            <a:r>
              <a:rPr lang="ko-KR" altLang="en-US" sz="1600" b="1" spc="300" dirty="0" err="1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임계값은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 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1</a:t>
            </a:r>
            <a:r>
              <a:rPr lang="ko-KR" altLang="en-US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에 민감하게 반응한다</a:t>
            </a:r>
            <a:r>
              <a:rPr lang="en-US" altLang="ko-KR" sz="1600" b="1" spc="300" dirty="0" smtClean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다음_Regular" panose="02000603060000000000" pitchFamily="2" charset="-127"/>
                <a:ea typeface="다음_Regular" panose="02000603060000000000" pitchFamily="2" charset="-127"/>
              </a:rPr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03" y="2278065"/>
            <a:ext cx="4997725" cy="359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731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5319</TotalTime>
  <Words>1790</Words>
  <Application>Microsoft Office PowerPoint</Application>
  <PresentationFormat>사용자 지정</PresentationFormat>
  <Paragraphs>377</Paragraphs>
  <Slides>22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굴림</vt:lpstr>
      <vt:lpstr>Arial</vt:lpstr>
      <vt:lpstr>맑은 고딕</vt:lpstr>
      <vt:lpstr>Cambria Math</vt:lpstr>
      <vt:lpstr>-윤고딕320</vt:lpstr>
      <vt:lpstr>다음_SemiBold</vt:lpstr>
      <vt:lpstr>다음_Regular</vt:lpstr>
      <vt:lpstr>나눔바른고딕</vt:lpstr>
      <vt:lpstr>Office 테마</vt:lpstr>
      <vt:lpstr>PowerPoint 프레젠테이션</vt:lpstr>
      <vt:lpstr>PowerPoint 프레젠테이션</vt:lpstr>
      <vt:lpstr>분석 배경 및 데이터 처리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모델 분석 프로세스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결과 해석 및 활용 방안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kis</cp:lastModifiedBy>
  <cp:revision>228</cp:revision>
  <dcterms:created xsi:type="dcterms:W3CDTF">2017-08-15T02:55:22Z</dcterms:created>
  <dcterms:modified xsi:type="dcterms:W3CDTF">2017-10-30T14:54:41Z</dcterms:modified>
</cp:coreProperties>
</file>

<file path=docProps/thumbnail.jpeg>
</file>